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3b9c54e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3b9c54e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4b89e56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4b89e56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4b89e569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4b89e569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4b89e569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4b89e569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48b2637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48b2637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4b89e569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4b89e569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4b89e569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4b89e569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4b89e56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4b89e569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4b89e569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4b89e569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4b89e569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4b89e569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4b89e569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4b89e569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4b89e569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4b89e569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4b89e569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4b89e569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4b89e569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4b89e569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4b89e569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4b89e569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4b89e569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4b89e569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4b89e569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4b89e569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4b89e5692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4b89e5692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4b89e5692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4b89e5692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48b2637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48b2637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48b2637b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048b2637b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48b2637b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48b2637b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4b89e569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4b89e569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our data images.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4b89e569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4b89e569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48b2637b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48b2637b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written elsewhere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48b2637b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48b2637b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4b89e56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4b89e56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4.jpg"/><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5.jpg"/><Relationship Id="rId4" Type="http://schemas.openxmlformats.org/officeDocument/2006/relationships/image" Target="../media/image6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image" Target="../media/image50.jpg"/><Relationship Id="rId6" Type="http://schemas.openxmlformats.org/officeDocument/2006/relationships/image" Target="../media/image51.jpg"/><Relationship Id="rId7"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54.jpg"/><Relationship Id="rId5" Type="http://schemas.openxmlformats.org/officeDocument/2006/relationships/image" Target="../media/image57.jpg"/><Relationship Id="rId6" Type="http://schemas.openxmlformats.org/officeDocument/2006/relationships/image" Target="../media/image55.jpg"/><Relationship Id="rId7" Type="http://schemas.openxmlformats.org/officeDocument/2006/relationships/image" Target="../media/image5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8.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4.jpg"/><Relationship Id="rId4" Type="http://schemas.openxmlformats.org/officeDocument/2006/relationships/image" Target="../media/image67.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7.jpg"/><Relationship Id="rId4" Type="http://schemas.openxmlformats.org/officeDocument/2006/relationships/image" Target="../media/image69.jpg"/><Relationship Id="rId5" Type="http://schemas.openxmlformats.org/officeDocument/2006/relationships/image" Target="../media/image64.jpg"/><Relationship Id="rId6" Type="http://schemas.openxmlformats.org/officeDocument/2006/relationships/image" Target="../media/image70.jpg"/><Relationship Id="rId7" Type="http://schemas.openxmlformats.org/officeDocument/2006/relationships/image" Target="../media/image71.png"/><Relationship Id="rId8"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kaggle.com/" TargetMode="Externa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image" Target="../media/image16.jpg"/><Relationship Id="rId7" Type="http://schemas.openxmlformats.org/officeDocument/2006/relationships/image" Target="../media/image17.jpg"/><Relationship Id="rId8"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2649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ASL Translator</a:t>
            </a:r>
            <a:endParaRPr/>
          </a:p>
        </p:txBody>
      </p:sp>
      <p:sp>
        <p:nvSpPr>
          <p:cNvPr id="55" name="Google Shape;55;p13"/>
          <p:cNvSpPr txBox="1"/>
          <p:nvPr>
            <p:ph idx="1" type="subTitle"/>
          </p:nvPr>
        </p:nvSpPr>
        <p:spPr>
          <a:xfrm>
            <a:off x="4653625" y="3058650"/>
            <a:ext cx="5194500" cy="230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b</a:t>
            </a:r>
            <a:r>
              <a:rPr lang="en" sz="2000"/>
              <a:t>y </a:t>
            </a:r>
            <a:endParaRPr sz="2000"/>
          </a:p>
          <a:p>
            <a:pPr indent="0" lvl="0" marL="0" rtl="0" algn="ctr">
              <a:spcBef>
                <a:spcPts val="0"/>
              </a:spcBef>
              <a:spcAft>
                <a:spcPts val="0"/>
              </a:spcAft>
              <a:buNone/>
            </a:pPr>
            <a:r>
              <a:rPr lang="en" sz="2000"/>
              <a:t>A</a:t>
            </a:r>
            <a:r>
              <a:rPr lang="en" sz="2000"/>
              <a:t>bhishek Vangipuram</a:t>
            </a:r>
            <a:endParaRPr sz="2000"/>
          </a:p>
          <a:p>
            <a:pPr indent="0" lvl="0" marL="0" rtl="0" algn="ctr">
              <a:spcBef>
                <a:spcPts val="0"/>
              </a:spcBef>
              <a:spcAft>
                <a:spcPts val="0"/>
              </a:spcAft>
              <a:buNone/>
            </a:pPr>
            <a:r>
              <a:rPr lang="en" sz="2000"/>
              <a:t>Eugene Mondkar</a:t>
            </a:r>
            <a:endParaRPr sz="2000"/>
          </a:p>
          <a:p>
            <a:pPr indent="0" lvl="0" marL="0" rtl="0" algn="ctr">
              <a:spcBef>
                <a:spcPts val="0"/>
              </a:spcBef>
              <a:spcAft>
                <a:spcPts val="0"/>
              </a:spcAft>
              <a:buNone/>
            </a:pPr>
            <a:r>
              <a:rPr lang="en" sz="2000"/>
              <a:t>Juan Ceja</a:t>
            </a:r>
            <a:endParaRPr sz="2000"/>
          </a:p>
          <a:p>
            <a:pPr indent="0" lvl="0" marL="0" rtl="0" algn="ctr">
              <a:spcBef>
                <a:spcPts val="0"/>
              </a:spcBef>
              <a:spcAft>
                <a:spcPts val="0"/>
              </a:spcAft>
              <a:buNone/>
            </a:pPr>
            <a:r>
              <a:rPr lang="en" sz="2000"/>
              <a:t>Tai-Wei Chien</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ASL Model - How we help CNN</a:t>
            </a:r>
            <a:endParaRPr/>
          </a:p>
        </p:txBody>
      </p:sp>
      <p:sp>
        <p:nvSpPr>
          <p:cNvPr id="146" name="Google Shape;14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2. </a:t>
            </a:r>
            <a:r>
              <a:rPr lang="en">
                <a:solidFill>
                  <a:schemeClr val="dk1"/>
                </a:solidFill>
                <a:highlight>
                  <a:schemeClr val="lt1"/>
                </a:highlight>
              </a:rPr>
              <a:t>Spatial Problem (rotation angles) ➡ Data Augmentation</a:t>
            </a:r>
            <a:endParaRPr/>
          </a:p>
        </p:txBody>
      </p:sp>
      <p:sp>
        <p:nvSpPr>
          <p:cNvPr id="147" name="Google Shape;14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8" name="Google Shape;148;p22"/>
          <p:cNvPicPr preferRelativeResize="0"/>
          <p:nvPr/>
        </p:nvPicPr>
        <p:blipFill>
          <a:blip r:embed="rId3">
            <a:alphaModFix/>
          </a:blip>
          <a:stretch>
            <a:fillRect/>
          </a:stretch>
        </p:blipFill>
        <p:spPr>
          <a:xfrm>
            <a:off x="1629103" y="2158575"/>
            <a:ext cx="5557000" cy="245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ASL </a:t>
            </a:r>
            <a:r>
              <a:rPr lang="en"/>
              <a:t>Model - Spatial Transformer Layer</a:t>
            </a:r>
            <a:endParaRPr/>
          </a:p>
        </p:txBody>
      </p:sp>
      <p:sp>
        <p:nvSpPr>
          <p:cNvPr id="154" name="Google Shape;15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3"/>
          <p:cNvPicPr preferRelativeResize="0"/>
          <p:nvPr/>
        </p:nvPicPr>
        <p:blipFill>
          <a:blip r:embed="rId3">
            <a:alphaModFix/>
          </a:blip>
          <a:stretch>
            <a:fillRect/>
          </a:stretch>
        </p:blipFill>
        <p:spPr>
          <a:xfrm>
            <a:off x="393100" y="1470700"/>
            <a:ext cx="3424500" cy="1304575"/>
          </a:xfrm>
          <a:prstGeom prst="rect">
            <a:avLst/>
          </a:prstGeom>
          <a:noFill/>
          <a:ln>
            <a:noFill/>
          </a:ln>
        </p:spPr>
      </p:pic>
      <p:pic>
        <p:nvPicPr>
          <p:cNvPr id="156" name="Google Shape;156;p23"/>
          <p:cNvPicPr preferRelativeResize="0"/>
          <p:nvPr/>
        </p:nvPicPr>
        <p:blipFill>
          <a:blip r:embed="rId4">
            <a:alphaModFix/>
          </a:blip>
          <a:stretch>
            <a:fillRect/>
          </a:stretch>
        </p:blipFill>
        <p:spPr>
          <a:xfrm>
            <a:off x="4136975" y="1207273"/>
            <a:ext cx="4268175" cy="3361600"/>
          </a:xfrm>
          <a:prstGeom prst="rect">
            <a:avLst/>
          </a:prstGeom>
          <a:noFill/>
          <a:ln>
            <a:noFill/>
          </a:ln>
        </p:spPr>
      </p:pic>
      <p:sp>
        <p:nvSpPr>
          <p:cNvPr id="157" name="Google Shape;15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ASL </a:t>
            </a:r>
            <a:r>
              <a:rPr lang="en"/>
              <a:t>Model - Model Structure Selection</a:t>
            </a:r>
            <a:endParaRPr/>
          </a:p>
          <a:p>
            <a:pPr indent="0" lvl="0" marL="0" rtl="0" algn="l">
              <a:spcBef>
                <a:spcPts val="0"/>
              </a:spcBef>
              <a:spcAft>
                <a:spcPts val="0"/>
              </a:spcAft>
              <a:buNone/>
            </a:pPr>
            <a:r>
              <a:t/>
            </a:r>
            <a:endParaRPr/>
          </a:p>
        </p:txBody>
      </p:sp>
      <p:sp>
        <p:nvSpPr>
          <p:cNvPr id="163" name="Google Shape;16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Find out the best model structure for our Normal Model and STL Model</a:t>
            </a:r>
            <a:endParaRPr>
              <a:solidFill>
                <a:schemeClr val="dk1"/>
              </a:solidFill>
            </a:endParaRPr>
          </a:p>
          <a:p>
            <a:pPr indent="0" lvl="0" marL="0" rtl="0" algn="l">
              <a:spcBef>
                <a:spcPts val="1200"/>
              </a:spcBef>
              <a:spcAft>
                <a:spcPts val="1200"/>
              </a:spcAft>
              <a:buNone/>
            </a:pPr>
            <a:r>
              <a:t/>
            </a:r>
            <a:endParaRPr/>
          </a:p>
        </p:txBody>
      </p:sp>
      <p:pic>
        <p:nvPicPr>
          <p:cNvPr id="164" name="Google Shape;164;p24"/>
          <p:cNvPicPr preferRelativeResize="0"/>
          <p:nvPr/>
        </p:nvPicPr>
        <p:blipFill>
          <a:blip r:embed="rId3">
            <a:alphaModFix/>
          </a:blip>
          <a:stretch>
            <a:fillRect/>
          </a:stretch>
        </p:blipFill>
        <p:spPr>
          <a:xfrm>
            <a:off x="481900" y="1662700"/>
            <a:ext cx="1867350" cy="831350"/>
          </a:xfrm>
          <a:prstGeom prst="rect">
            <a:avLst/>
          </a:prstGeom>
          <a:noFill/>
          <a:ln>
            <a:noFill/>
          </a:ln>
        </p:spPr>
      </p:pic>
      <p:pic>
        <p:nvPicPr>
          <p:cNvPr id="165" name="Google Shape;165;p24"/>
          <p:cNvPicPr preferRelativeResize="0"/>
          <p:nvPr/>
        </p:nvPicPr>
        <p:blipFill>
          <a:blip r:embed="rId4">
            <a:alphaModFix/>
          </a:blip>
          <a:stretch>
            <a:fillRect/>
          </a:stretch>
        </p:blipFill>
        <p:spPr>
          <a:xfrm>
            <a:off x="2079600" y="1507500"/>
            <a:ext cx="4999500" cy="3636000"/>
          </a:xfrm>
          <a:prstGeom prst="rect">
            <a:avLst/>
          </a:prstGeom>
          <a:noFill/>
          <a:ln>
            <a:noFill/>
          </a:ln>
        </p:spPr>
      </p:pic>
      <p:pic>
        <p:nvPicPr>
          <p:cNvPr id="166" name="Google Shape;166;p24"/>
          <p:cNvPicPr preferRelativeResize="0"/>
          <p:nvPr/>
        </p:nvPicPr>
        <p:blipFill>
          <a:blip r:embed="rId5">
            <a:alphaModFix/>
          </a:blip>
          <a:stretch>
            <a:fillRect/>
          </a:stretch>
        </p:blipFill>
        <p:spPr>
          <a:xfrm>
            <a:off x="2208627" y="1533300"/>
            <a:ext cx="4260500" cy="3584400"/>
          </a:xfrm>
          <a:prstGeom prst="rect">
            <a:avLst/>
          </a:prstGeom>
          <a:noFill/>
          <a:ln>
            <a:noFill/>
          </a:ln>
        </p:spPr>
      </p:pic>
      <p:sp>
        <p:nvSpPr>
          <p:cNvPr id="167" name="Google Shape;16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ASL Model - Training the Normal Model &amp; the STL Model</a:t>
            </a:r>
            <a:endParaRPr/>
          </a:p>
        </p:txBody>
      </p:sp>
      <p:sp>
        <p:nvSpPr>
          <p:cNvPr id="173" name="Google Shape;17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5"/>
          <p:cNvPicPr preferRelativeResize="0"/>
          <p:nvPr/>
        </p:nvPicPr>
        <p:blipFill>
          <a:blip r:embed="rId3">
            <a:alphaModFix/>
          </a:blip>
          <a:stretch>
            <a:fillRect/>
          </a:stretch>
        </p:blipFill>
        <p:spPr>
          <a:xfrm>
            <a:off x="500225" y="1279925"/>
            <a:ext cx="1332603" cy="572700"/>
          </a:xfrm>
          <a:prstGeom prst="rect">
            <a:avLst/>
          </a:prstGeom>
          <a:noFill/>
          <a:ln>
            <a:noFill/>
          </a:ln>
        </p:spPr>
      </p:pic>
      <p:pic>
        <p:nvPicPr>
          <p:cNvPr id="175" name="Google Shape;175;p25"/>
          <p:cNvPicPr preferRelativeResize="0"/>
          <p:nvPr/>
        </p:nvPicPr>
        <p:blipFill>
          <a:blip r:embed="rId4">
            <a:alphaModFix/>
          </a:blip>
          <a:stretch>
            <a:fillRect/>
          </a:stretch>
        </p:blipFill>
        <p:spPr>
          <a:xfrm>
            <a:off x="500225" y="2909925"/>
            <a:ext cx="5261051" cy="1695950"/>
          </a:xfrm>
          <a:prstGeom prst="rect">
            <a:avLst/>
          </a:prstGeom>
          <a:noFill/>
          <a:ln>
            <a:noFill/>
          </a:ln>
        </p:spPr>
      </p:pic>
      <p:pic>
        <p:nvPicPr>
          <p:cNvPr id="176" name="Google Shape;176;p25"/>
          <p:cNvPicPr preferRelativeResize="0"/>
          <p:nvPr/>
        </p:nvPicPr>
        <p:blipFill>
          <a:blip r:embed="rId5">
            <a:alphaModFix/>
          </a:blip>
          <a:stretch>
            <a:fillRect/>
          </a:stretch>
        </p:blipFill>
        <p:spPr>
          <a:xfrm>
            <a:off x="500225" y="1948425"/>
            <a:ext cx="7429500" cy="828675"/>
          </a:xfrm>
          <a:prstGeom prst="rect">
            <a:avLst/>
          </a:prstGeom>
          <a:noFill/>
          <a:ln>
            <a:noFill/>
          </a:ln>
        </p:spPr>
      </p:pic>
      <p:sp>
        <p:nvSpPr>
          <p:cNvPr id="177" name="Google Shape;17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Training &amp; Validation Data </a:t>
            </a:r>
            <a:endParaRPr/>
          </a:p>
        </p:txBody>
      </p:sp>
      <p:sp>
        <p:nvSpPr>
          <p:cNvPr id="183" name="Google Shape;183;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Normal Model - train: 99.1%, valid: 98.6%</a:t>
            </a:r>
            <a:endParaRPr>
              <a:solidFill>
                <a:schemeClr val="dk1"/>
              </a:solidFill>
            </a:endParaRPr>
          </a:p>
        </p:txBody>
      </p:sp>
      <p:sp>
        <p:nvSpPr>
          <p:cNvPr id="184" name="Google Shape;184;p2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STL Model - train: 98.7%, valid: 98.8% </a:t>
            </a:r>
            <a:endParaRPr>
              <a:solidFill>
                <a:schemeClr val="dk1"/>
              </a:solidFill>
            </a:endParaRPr>
          </a:p>
        </p:txBody>
      </p:sp>
      <p:pic>
        <p:nvPicPr>
          <p:cNvPr id="185" name="Google Shape;185;p26"/>
          <p:cNvPicPr preferRelativeResize="0"/>
          <p:nvPr/>
        </p:nvPicPr>
        <p:blipFill>
          <a:blip r:embed="rId3">
            <a:alphaModFix/>
          </a:blip>
          <a:stretch>
            <a:fillRect/>
          </a:stretch>
        </p:blipFill>
        <p:spPr>
          <a:xfrm>
            <a:off x="619000" y="1546438"/>
            <a:ext cx="2677406" cy="1727359"/>
          </a:xfrm>
          <a:prstGeom prst="rect">
            <a:avLst/>
          </a:prstGeom>
          <a:noFill/>
          <a:ln>
            <a:noFill/>
          </a:ln>
        </p:spPr>
      </p:pic>
      <p:pic>
        <p:nvPicPr>
          <p:cNvPr id="186" name="Google Shape;186;p26"/>
          <p:cNvPicPr preferRelativeResize="0"/>
          <p:nvPr/>
        </p:nvPicPr>
        <p:blipFill>
          <a:blip r:embed="rId4">
            <a:alphaModFix/>
          </a:blip>
          <a:stretch>
            <a:fillRect/>
          </a:stretch>
        </p:blipFill>
        <p:spPr>
          <a:xfrm>
            <a:off x="589200" y="3273787"/>
            <a:ext cx="2633380" cy="1789271"/>
          </a:xfrm>
          <a:prstGeom prst="rect">
            <a:avLst/>
          </a:prstGeom>
          <a:noFill/>
          <a:ln>
            <a:noFill/>
          </a:ln>
        </p:spPr>
      </p:pic>
      <p:pic>
        <p:nvPicPr>
          <p:cNvPr id="187" name="Google Shape;187;p26"/>
          <p:cNvPicPr preferRelativeResize="0"/>
          <p:nvPr/>
        </p:nvPicPr>
        <p:blipFill>
          <a:blip r:embed="rId5">
            <a:alphaModFix/>
          </a:blip>
          <a:stretch>
            <a:fillRect/>
          </a:stretch>
        </p:blipFill>
        <p:spPr>
          <a:xfrm>
            <a:off x="5127400" y="1505388"/>
            <a:ext cx="2637473" cy="1758315"/>
          </a:xfrm>
          <a:prstGeom prst="rect">
            <a:avLst/>
          </a:prstGeom>
          <a:noFill/>
          <a:ln>
            <a:noFill/>
          </a:ln>
        </p:spPr>
      </p:pic>
      <p:pic>
        <p:nvPicPr>
          <p:cNvPr id="188" name="Google Shape;188;p26"/>
          <p:cNvPicPr preferRelativeResize="0"/>
          <p:nvPr/>
        </p:nvPicPr>
        <p:blipFill>
          <a:blip r:embed="rId6">
            <a:alphaModFix/>
          </a:blip>
          <a:stretch>
            <a:fillRect/>
          </a:stretch>
        </p:blipFill>
        <p:spPr>
          <a:xfrm>
            <a:off x="5129600" y="3259563"/>
            <a:ext cx="2637473" cy="1817717"/>
          </a:xfrm>
          <a:prstGeom prst="rect">
            <a:avLst/>
          </a:prstGeom>
          <a:noFill/>
          <a:ln>
            <a:noFill/>
          </a:ln>
        </p:spPr>
      </p:pic>
      <p:sp>
        <p:nvSpPr>
          <p:cNvPr id="189" name="Google Shape;18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Testing Data </a:t>
            </a:r>
            <a:endParaRPr/>
          </a:p>
        </p:txBody>
      </p:sp>
      <p:sp>
        <p:nvSpPr>
          <p:cNvPr id="195" name="Google Shape;195;p2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Normal Model : 89.4%</a:t>
            </a:r>
            <a:endParaRPr>
              <a:solidFill>
                <a:schemeClr val="dk1"/>
              </a:solidFill>
            </a:endParaRPr>
          </a:p>
        </p:txBody>
      </p:sp>
      <p:sp>
        <p:nvSpPr>
          <p:cNvPr id="196" name="Google Shape;196;p2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STL Model: 90.6%</a:t>
            </a:r>
            <a:endParaRPr>
              <a:solidFill>
                <a:schemeClr val="dk1"/>
              </a:solidFill>
            </a:endParaRPr>
          </a:p>
        </p:txBody>
      </p:sp>
      <p:pic>
        <p:nvPicPr>
          <p:cNvPr id="197" name="Google Shape;197;p27"/>
          <p:cNvPicPr preferRelativeResize="0"/>
          <p:nvPr/>
        </p:nvPicPr>
        <p:blipFill>
          <a:blip r:embed="rId3">
            <a:alphaModFix/>
          </a:blip>
          <a:stretch>
            <a:fillRect/>
          </a:stretch>
        </p:blipFill>
        <p:spPr>
          <a:xfrm>
            <a:off x="70488" y="1516488"/>
            <a:ext cx="4349115" cy="634246"/>
          </a:xfrm>
          <a:prstGeom prst="rect">
            <a:avLst/>
          </a:prstGeom>
          <a:noFill/>
          <a:ln>
            <a:noFill/>
          </a:ln>
        </p:spPr>
      </p:pic>
      <p:pic>
        <p:nvPicPr>
          <p:cNvPr id="198" name="Google Shape;198;p27"/>
          <p:cNvPicPr preferRelativeResize="0"/>
          <p:nvPr/>
        </p:nvPicPr>
        <p:blipFill>
          <a:blip r:embed="rId4">
            <a:alphaModFix/>
          </a:blip>
          <a:stretch>
            <a:fillRect/>
          </a:stretch>
        </p:blipFill>
        <p:spPr>
          <a:xfrm>
            <a:off x="4701550" y="1496275"/>
            <a:ext cx="4366260" cy="674686"/>
          </a:xfrm>
          <a:prstGeom prst="rect">
            <a:avLst/>
          </a:prstGeom>
          <a:noFill/>
          <a:ln>
            <a:noFill/>
          </a:ln>
        </p:spPr>
      </p:pic>
      <p:pic>
        <p:nvPicPr>
          <p:cNvPr id="199" name="Google Shape;199;p27"/>
          <p:cNvPicPr preferRelativeResize="0"/>
          <p:nvPr/>
        </p:nvPicPr>
        <p:blipFill>
          <a:blip r:embed="rId5">
            <a:alphaModFix/>
          </a:blip>
          <a:stretch>
            <a:fillRect/>
          </a:stretch>
        </p:blipFill>
        <p:spPr>
          <a:xfrm>
            <a:off x="202650" y="2871675"/>
            <a:ext cx="8629650" cy="1238250"/>
          </a:xfrm>
          <a:prstGeom prst="rect">
            <a:avLst/>
          </a:prstGeom>
          <a:noFill/>
          <a:ln>
            <a:noFill/>
          </a:ln>
        </p:spPr>
      </p:pic>
      <p:sp>
        <p:nvSpPr>
          <p:cNvPr id="200" name="Google Shape;20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Our Own Hands Data </a:t>
            </a:r>
            <a:endParaRPr/>
          </a:p>
        </p:txBody>
      </p:sp>
      <p:sp>
        <p:nvSpPr>
          <p:cNvPr id="206" name="Google Shape;20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28"/>
          <p:cNvPicPr preferRelativeResize="0"/>
          <p:nvPr/>
        </p:nvPicPr>
        <p:blipFill>
          <a:blip r:embed="rId3">
            <a:alphaModFix/>
          </a:blip>
          <a:stretch>
            <a:fillRect/>
          </a:stretch>
        </p:blipFill>
        <p:spPr>
          <a:xfrm>
            <a:off x="311700" y="587263"/>
            <a:ext cx="3643313" cy="2264762"/>
          </a:xfrm>
          <a:prstGeom prst="rect">
            <a:avLst/>
          </a:prstGeom>
          <a:noFill/>
          <a:ln>
            <a:noFill/>
          </a:ln>
        </p:spPr>
      </p:pic>
      <p:pic>
        <p:nvPicPr>
          <p:cNvPr id="208" name="Google Shape;208;p28"/>
          <p:cNvPicPr preferRelativeResize="0"/>
          <p:nvPr/>
        </p:nvPicPr>
        <p:blipFill>
          <a:blip r:embed="rId4">
            <a:alphaModFix/>
          </a:blip>
          <a:stretch>
            <a:fillRect/>
          </a:stretch>
        </p:blipFill>
        <p:spPr>
          <a:xfrm>
            <a:off x="4098575" y="548625"/>
            <a:ext cx="3643313" cy="2264762"/>
          </a:xfrm>
          <a:prstGeom prst="rect">
            <a:avLst/>
          </a:prstGeom>
          <a:noFill/>
          <a:ln>
            <a:noFill/>
          </a:ln>
        </p:spPr>
      </p:pic>
      <p:pic>
        <p:nvPicPr>
          <p:cNvPr id="209" name="Google Shape;209;p28"/>
          <p:cNvPicPr preferRelativeResize="0"/>
          <p:nvPr/>
        </p:nvPicPr>
        <p:blipFill>
          <a:blip r:embed="rId5">
            <a:alphaModFix/>
          </a:blip>
          <a:stretch>
            <a:fillRect/>
          </a:stretch>
        </p:blipFill>
        <p:spPr>
          <a:xfrm>
            <a:off x="311700" y="2878775"/>
            <a:ext cx="3643313" cy="2264762"/>
          </a:xfrm>
          <a:prstGeom prst="rect">
            <a:avLst/>
          </a:prstGeom>
          <a:noFill/>
          <a:ln>
            <a:noFill/>
          </a:ln>
        </p:spPr>
      </p:pic>
      <p:pic>
        <p:nvPicPr>
          <p:cNvPr id="210" name="Google Shape;210;p28"/>
          <p:cNvPicPr preferRelativeResize="0"/>
          <p:nvPr/>
        </p:nvPicPr>
        <p:blipFill>
          <a:blip r:embed="rId6">
            <a:alphaModFix/>
          </a:blip>
          <a:stretch>
            <a:fillRect/>
          </a:stretch>
        </p:blipFill>
        <p:spPr>
          <a:xfrm>
            <a:off x="4098563" y="3054388"/>
            <a:ext cx="2238375" cy="1514475"/>
          </a:xfrm>
          <a:prstGeom prst="rect">
            <a:avLst/>
          </a:prstGeom>
          <a:noFill/>
          <a:ln>
            <a:noFill/>
          </a:ln>
        </p:spPr>
      </p:pic>
      <p:sp>
        <p:nvSpPr>
          <p:cNvPr id="211" name="Google Shape;211;p28"/>
          <p:cNvSpPr txBox="1"/>
          <p:nvPr/>
        </p:nvSpPr>
        <p:spPr>
          <a:xfrm>
            <a:off x="6480500" y="3739450"/>
            <a:ext cx="17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Best Accuracy: </a:t>
            </a:r>
            <a:r>
              <a:rPr lang="en">
                <a:solidFill>
                  <a:srgbClr val="FF0000"/>
                </a:solidFill>
              </a:rPr>
              <a:t>35%</a:t>
            </a:r>
            <a:endParaRPr>
              <a:solidFill>
                <a:srgbClr val="FF0000"/>
              </a:solidFill>
            </a:endParaRPr>
          </a:p>
        </p:txBody>
      </p:sp>
      <p:sp>
        <p:nvSpPr>
          <p:cNvPr id="212" name="Google Shape;21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Performance Analysis</a:t>
            </a:r>
            <a:endParaRPr/>
          </a:p>
        </p:txBody>
      </p:sp>
      <p:sp>
        <p:nvSpPr>
          <p:cNvPr id="218" name="Google Shape;218;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Normal Model</a:t>
            </a:r>
            <a:endParaRPr>
              <a:solidFill>
                <a:schemeClr val="dk1"/>
              </a:solidFill>
            </a:endParaRPr>
          </a:p>
        </p:txBody>
      </p:sp>
      <p:sp>
        <p:nvSpPr>
          <p:cNvPr id="219" name="Google Shape;219;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STL Model</a:t>
            </a:r>
            <a:endParaRPr>
              <a:solidFill>
                <a:schemeClr val="dk1"/>
              </a:solidFill>
            </a:endParaRPr>
          </a:p>
        </p:txBody>
      </p:sp>
      <p:pic>
        <p:nvPicPr>
          <p:cNvPr id="220" name="Google Shape;220;p29"/>
          <p:cNvPicPr preferRelativeResize="0"/>
          <p:nvPr/>
        </p:nvPicPr>
        <p:blipFill>
          <a:blip r:embed="rId3">
            <a:alphaModFix/>
          </a:blip>
          <a:stretch>
            <a:fillRect/>
          </a:stretch>
        </p:blipFill>
        <p:spPr>
          <a:xfrm>
            <a:off x="76200" y="1488925"/>
            <a:ext cx="4333875" cy="3097324"/>
          </a:xfrm>
          <a:prstGeom prst="rect">
            <a:avLst/>
          </a:prstGeom>
          <a:noFill/>
          <a:ln>
            <a:noFill/>
          </a:ln>
        </p:spPr>
      </p:pic>
      <p:pic>
        <p:nvPicPr>
          <p:cNvPr id="221" name="Google Shape;221;p29"/>
          <p:cNvPicPr preferRelativeResize="0"/>
          <p:nvPr/>
        </p:nvPicPr>
        <p:blipFill>
          <a:blip r:embed="rId4">
            <a:alphaModFix/>
          </a:blip>
          <a:stretch>
            <a:fillRect/>
          </a:stretch>
        </p:blipFill>
        <p:spPr>
          <a:xfrm>
            <a:off x="4442800" y="1464925"/>
            <a:ext cx="4333875" cy="3097324"/>
          </a:xfrm>
          <a:prstGeom prst="rect">
            <a:avLst/>
          </a:prstGeom>
          <a:noFill/>
          <a:ln>
            <a:noFill/>
          </a:ln>
        </p:spPr>
      </p:pic>
      <p:sp>
        <p:nvSpPr>
          <p:cNvPr id="222" name="Google Shape;22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64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400"/>
              <a:t>Result - Performance Analysis - Confusion Matrix Heat Map</a:t>
            </a:r>
            <a:endParaRPr sz="2400"/>
          </a:p>
        </p:txBody>
      </p:sp>
      <p:pic>
        <p:nvPicPr>
          <p:cNvPr id="228" name="Google Shape;228;p30"/>
          <p:cNvPicPr preferRelativeResize="0"/>
          <p:nvPr/>
        </p:nvPicPr>
        <p:blipFill>
          <a:blip r:embed="rId3">
            <a:alphaModFix/>
          </a:blip>
          <a:stretch>
            <a:fillRect/>
          </a:stretch>
        </p:blipFill>
        <p:spPr>
          <a:xfrm>
            <a:off x="153088" y="466400"/>
            <a:ext cx="4418225" cy="4637901"/>
          </a:xfrm>
          <a:prstGeom prst="rect">
            <a:avLst/>
          </a:prstGeom>
          <a:noFill/>
          <a:ln>
            <a:noFill/>
          </a:ln>
        </p:spPr>
      </p:pic>
      <p:pic>
        <p:nvPicPr>
          <p:cNvPr id="229" name="Google Shape;229;p30"/>
          <p:cNvPicPr preferRelativeResize="0"/>
          <p:nvPr/>
        </p:nvPicPr>
        <p:blipFill>
          <a:blip r:embed="rId4">
            <a:alphaModFix/>
          </a:blip>
          <a:stretch>
            <a:fillRect/>
          </a:stretch>
        </p:blipFill>
        <p:spPr>
          <a:xfrm>
            <a:off x="4648199" y="500500"/>
            <a:ext cx="4393339" cy="4637901"/>
          </a:xfrm>
          <a:prstGeom prst="rect">
            <a:avLst/>
          </a:prstGeom>
          <a:noFill/>
          <a:ln>
            <a:noFill/>
          </a:ln>
        </p:spPr>
      </p:pic>
      <p:sp>
        <p:nvSpPr>
          <p:cNvPr id="230" name="Google Shape;23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Normal Model Confusion Matrix Heat Map</a:t>
            </a:r>
            <a:endParaRPr/>
          </a:p>
        </p:txBody>
      </p:sp>
      <p:sp>
        <p:nvSpPr>
          <p:cNvPr id="236" name="Google Shape;236;p31"/>
          <p:cNvSpPr txBox="1"/>
          <p:nvPr>
            <p:ph idx="1" type="body"/>
          </p:nvPr>
        </p:nvSpPr>
        <p:spPr>
          <a:xfrm>
            <a:off x="311700" y="1152475"/>
            <a:ext cx="9052500" cy="363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There are 5 alphabets which recall are &lt;= 80%. They are D, O, S, W, 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solidFill>
                  <a:schemeClr val="dk1"/>
                </a:solidFill>
              </a:rPr>
              <a:t>The prediction of alphabet D, S and W are tent to be diverged.</a:t>
            </a:r>
            <a:endParaRPr>
              <a:solidFill>
                <a:schemeClr val="dk1"/>
              </a:solidFill>
            </a:endParaRPr>
          </a:p>
        </p:txBody>
      </p:sp>
      <p:pic>
        <p:nvPicPr>
          <p:cNvPr id="237" name="Google Shape;237;p31"/>
          <p:cNvPicPr preferRelativeResize="0"/>
          <p:nvPr/>
        </p:nvPicPr>
        <p:blipFill>
          <a:blip r:embed="rId3">
            <a:alphaModFix/>
          </a:blip>
          <a:stretch>
            <a:fillRect/>
          </a:stretch>
        </p:blipFill>
        <p:spPr>
          <a:xfrm>
            <a:off x="0" y="2551589"/>
            <a:ext cx="9144003" cy="1254621"/>
          </a:xfrm>
          <a:prstGeom prst="rect">
            <a:avLst/>
          </a:prstGeom>
          <a:noFill/>
          <a:ln>
            <a:noFill/>
          </a:ln>
        </p:spPr>
      </p:pic>
      <p:sp>
        <p:nvSpPr>
          <p:cNvPr id="238" name="Google Shape;23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40800" y="346975"/>
            <a:ext cx="9103200" cy="318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Clr>
                <a:schemeClr val="dk1"/>
              </a:buClr>
              <a:buSzPts val="1100"/>
              <a:buFont typeface="Arial"/>
              <a:buNone/>
            </a:pPr>
            <a:r>
              <a:rPr lang="en" sz="2500">
                <a:solidFill>
                  <a:schemeClr val="dk1"/>
                </a:solidFill>
              </a:rPr>
              <a:t>What is ASL Translator ?</a:t>
            </a:r>
            <a:endParaRPr sz="2500">
              <a:solidFill>
                <a:schemeClr val="dk1"/>
              </a:solidFill>
            </a:endParaRPr>
          </a:p>
          <a:p>
            <a:pPr indent="-342900" lvl="0" marL="457200" rtl="0" algn="l">
              <a:lnSpc>
                <a:spcPct val="150000"/>
              </a:lnSpc>
              <a:spcBef>
                <a:spcPts val="1000"/>
              </a:spcBef>
              <a:spcAft>
                <a:spcPts val="0"/>
              </a:spcAft>
              <a:buClr>
                <a:schemeClr val="dk1"/>
              </a:buClr>
              <a:buSzPts val="1800"/>
              <a:buChar char="●"/>
            </a:pPr>
            <a:r>
              <a:rPr lang="en" sz="1800">
                <a:solidFill>
                  <a:schemeClr val="dk1"/>
                </a:solidFill>
              </a:rPr>
              <a:t>ASL is abbreviated as “American Sign Language” which uses hand signs, facial expressions to communicate ideas.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Most people do not understand sign language, especially those who are not deaf. Hence this ASL translator converts ASL to text so that non ASL speakers can communicate easily with ASL speakers.</a:t>
            </a:r>
            <a:endParaRPr sz="1800">
              <a:solidFill>
                <a:schemeClr val="dk1"/>
              </a:solidFill>
            </a:endParaRPr>
          </a:p>
          <a:p>
            <a:pPr indent="0" lvl="0" marL="0" rtl="0" algn="l">
              <a:spcBef>
                <a:spcPts val="0"/>
              </a:spcBef>
              <a:spcAft>
                <a:spcPts val="0"/>
              </a:spcAft>
              <a:buNone/>
            </a:pPr>
            <a:r>
              <a:t/>
            </a:r>
            <a:endParaRPr/>
          </a:p>
        </p:txBody>
      </p:sp>
      <p:pic>
        <p:nvPicPr>
          <p:cNvPr id="61" name="Google Shape;61;p14"/>
          <p:cNvPicPr preferRelativeResize="0"/>
          <p:nvPr/>
        </p:nvPicPr>
        <p:blipFill>
          <a:blip r:embed="rId3">
            <a:alphaModFix/>
          </a:blip>
          <a:stretch>
            <a:fillRect/>
          </a:stretch>
        </p:blipFill>
        <p:spPr>
          <a:xfrm>
            <a:off x="4623050" y="2816685"/>
            <a:ext cx="2305050" cy="2481265"/>
          </a:xfrm>
          <a:prstGeom prst="rect">
            <a:avLst/>
          </a:prstGeom>
          <a:noFill/>
          <a:ln>
            <a:noFill/>
          </a:ln>
        </p:spPr>
      </p:pic>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Normal Model Confusion Matrix Heat Map</a:t>
            </a:r>
            <a:endParaRPr/>
          </a:p>
        </p:txBody>
      </p:sp>
      <p:sp>
        <p:nvSpPr>
          <p:cNvPr id="244" name="Google Shape;244;p32"/>
          <p:cNvSpPr txBox="1"/>
          <p:nvPr>
            <p:ph idx="1" type="body"/>
          </p:nvPr>
        </p:nvSpPr>
        <p:spPr>
          <a:xfrm>
            <a:off x="311700" y="1152475"/>
            <a:ext cx="9052500" cy="363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There are 5 alphabets which recall are &lt;= 80%. They are D, O, S, W and Y.</a:t>
            </a:r>
            <a:endParaRPr>
              <a:solidFill>
                <a:schemeClr val="dk1"/>
              </a:solidFill>
            </a:endParaRPr>
          </a:p>
        </p:txBody>
      </p:sp>
      <p:grpSp>
        <p:nvGrpSpPr>
          <p:cNvPr id="245" name="Google Shape;245;p32"/>
          <p:cNvGrpSpPr/>
          <p:nvPr/>
        </p:nvGrpSpPr>
        <p:grpSpPr>
          <a:xfrm>
            <a:off x="2783325" y="3388650"/>
            <a:ext cx="3729750" cy="1318825"/>
            <a:chOff x="2993875" y="2613750"/>
            <a:chExt cx="3729750" cy="1318825"/>
          </a:xfrm>
        </p:grpSpPr>
        <p:grpSp>
          <p:nvGrpSpPr>
            <p:cNvPr id="246" name="Google Shape;246;p32"/>
            <p:cNvGrpSpPr/>
            <p:nvPr/>
          </p:nvGrpSpPr>
          <p:grpSpPr>
            <a:xfrm>
              <a:off x="5189575" y="2625350"/>
              <a:ext cx="1534050" cy="1295600"/>
              <a:chOff x="5116450" y="3020800"/>
              <a:chExt cx="1534050" cy="1295600"/>
            </a:xfrm>
          </p:grpSpPr>
          <p:pic>
            <p:nvPicPr>
              <p:cNvPr id="247" name="Google Shape;247;p32"/>
              <p:cNvPicPr preferRelativeResize="0"/>
              <p:nvPr/>
            </p:nvPicPr>
            <p:blipFill>
              <a:blip r:embed="rId3">
                <a:alphaModFix/>
              </a:blip>
              <a:stretch>
                <a:fillRect/>
              </a:stretch>
            </p:blipFill>
            <p:spPr>
              <a:xfrm>
                <a:off x="5164600" y="3363900"/>
                <a:ext cx="952500" cy="952500"/>
              </a:xfrm>
              <a:prstGeom prst="rect">
                <a:avLst/>
              </a:prstGeom>
              <a:noFill/>
              <a:ln>
                <a:noFill/>
              </a:ln>
            </p:spPr>
          </p:pic>
          <p:sp>
            <p:nvSpPr>
              <p:cNvPr id="248" name="Google Shape;248;p32"/>
              <p:cNvSpPr txBox="1"/>
              <p:nvPr/>
            </p:nvSpPr>
            <p:spPr>
              <a:xfrm>
                <a:off x="5116450" y="302080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TRAIN_F</a:t>
                </a:r>
                <a:endParaRPr/>
              </a:p>
            </p:txBody>
          </p:sp>
          <p:pic>
            <p:nvPicPr>
              <p:cNvPr id="249" name="Google Shape;249;p32"/>
              <p:cNvPicPr preferRelativeResize="0"/>
              <p:nvPr/>
            </p:nvPicPr>
            <p:blipFill>
              <a:blip r:embed="rId4">
                <a:alphaModFix/>
              </a:blip>
              <a:stretch>
                <a:fillRect/>
              </a:stretch>
            </p:blipFill>
            <p:spPr>
              <a:xfrm>
                <a:off x="6117100" y="3783000"/>
                <a:ext cx="533400" cy="533400"/>
              </a:xfrm>
              <a:prstGeom prst="rect">
                <a:avLst/>
              </a:prstGeom>
              <a:noFill/>
              <a:ln>
                <a:noFill/>
              </a:ln>
            </p:spPr>
          </p:pic>
        </p:grpSp>
        <p:grpSp>
          <p:nvGrpSpPr>
            <p:cNvPr id="250" name="Google Shape;250;p32"/>
            <p:cNvGrpSpPr/>
            <p:nvPr/>
          </p:nvGrpSpPr>
          <p:grpSpPr>
            <a:xfrm>
              <a:off x="2993875" y="2613750"/>
              <a:ext cx="1485900" cy="1318825"/>
              <a:chOff x="3985025" y="2647950"/>
              <a:chExt cx="1485900" cy="1318825"/>
            </a:xfrm>
          </p:grpSpPr>
          <p:grpSp>
            <p:nvGrpSpPr>
              <p:cNvPr id="251" name="Google Shape;251;p32"/>
              <p:cNvGrpSpPr/>
              <p:nvPr/>
            </p:nvGrpSpPr>
            <p:grpSpPr>
              <a:xfrm>
                <a:off x="3985025" y="3014275"/>
                <a:ext cx="1485900" cy="952500"/>
                <a:chOff x="1267700" y="3902375"/>
                <a:chExt cx="1485900" cy="952500"/>
              </a:xfrm>
            </p:grpSpPr>
            <p:pic>
              <p:nvPicPr>
                <p:cNvPr id="252" name="Google Shape;252;p32"/>
                <p:cNvPicPr preferRelativeResize="0"/>
                <p:nvPr/>
              </p:nvPicPr>
              <p:blipFill>
                <a:blip r:embed="rId5">
                  <a:alphaModFix/>
                </a:blip>
                <a:stretch>
                  <a:fillRect/>
                </a:stretch>
              </p:blipFill>
              <p:spPr>
                <a:xfrm>
                  <a:off x="2220200" y="4316400"/>
                  <a:ext cx="533400" cy="533400"/>
                </a:xfrm>
                <a:prstGeom prst="rect">
                  <a:avLst/>
                </a:prstGeom>
                <a:noFill/>
                <a:ln>
                  <a:noFill/>
                </a:ln>
              </p:spPr>
            </p:pic>
            <p:pic>
              <p:nvPicPr>
                <p:cNvPr id="253" name="Google Shape;253;p32"/>
                <p:cNvPicPr preferRelativeResize="0"/>
                <p:nvPr/>
              </p:nvPicPr>
              <p:blipFill>
                <a:blip r:embed="rId6">
                  <a:alphaModFix/>
                </a:blip>
                <a:stretch>
                  <a:fillRect/>
                </a:stretch>
              </p:blipFill>
              <p:spPr>
                <a:xfrm>
                  <a:off x="1267700" y="3902375"/>
                  <a:ext cx="952500" cy="952500"/>
                </a:xfrm>
                <a:prstGeom prst="rect">
                  <a:avLst/>
                </a:prstGeom>
                <a:noFill/>
                <a:ln>
                  <a:noFill/>
                </a:ln>
              </p:spPr>
            </p:pic>
          </p:grpSp>
          <p:sp>
            <p:nvSpPr>
              <p:cNvPr id="254" name="Google Shape;254;p32"/>
              <p:cNvSpPr txBox="1"/>
              <p:nvPr/>
            </p:nvSpPr>
            <p:spPr>
              <a:xfrm>
                <a:off x="3985025" y="264795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TEST_O</a:t>
                </a:r>
                <a:endParaRPr/>
              </a:p>
            </p:txBody>
          </p:sp>
        </p:grpSp>
        <p:sp>
          <p:nvSpPr>
            <p:cNvPr id="255" name="Google Shape;255;p32"/>
            <p:cNvSpPr txBox="1"/>
            <p:nvPr/>
          </p:nvSpPr>
          <p:spPr>
            <a:xfrm>
              <a:off x="4479775" y="3286075"/>
              <a:ext cx="70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a:t>
              </a:r>
              <a:endParaRPr sz="3000"/>
            </a:p>
          </p:txBody>
        </p:sp>
      </p:grpSp>
      <p:grpSp>
        <p:nvGrpSpPr>
          <p:cNvPr id="256" name="Google Shape;256;p32"/>
          <p:cNvGrpSpPr/>
          <p:nvPr/>
        </p:nvGrpSpPr>
        <p:grpSpPr>
          <a:xfrm>
            <a:off x="0" y="2134975"/>
            <a:ext cx="9052558" cy="1103675"/>
            <a:chOff x="0" y="1830175"/>
            <a:chExt cx="9052558" cy="1103675"/>
          </a:xfrm>
        </p:grpSpPr>
        <p:pic>
          <p:nvPicPr>
            <p:cNvPr id="257" name="Google Shape;257;p32"/>
            <p:cNvPicPr preferRelativeResize="0"/>
            <p:nvPr/>
          </p:nvPicPr>
          <p:blipFill>
            <a:blip r:embed="rId7">
              <a:alphaModFix/>
            </a:blip>
            <a:stretch>
              <a:fillRect/>
            </a:stretch>
          </p:blipFill>
          <p:spPr>
            <a:xfrm>
              <a:off x="0" y="1830175"/>
              <a:ext cx="9052558" cy="362102"/>
            </a:xfrm>
            <a:prstGeom prst="rect">
              <a:avLst/>
            </a:prstGeom>
            <a:noFill/>
            <a:ln>
              <a:noFill/>
            </a:ln>
          </p:spPr>
        </p:pic>
        <p:pic>
          <p:nvPicPr>
            <p:cNvPr id="258" name="Google Shape;258;p32"/>
            <p:cNvPicPr preferRelativeResize="0"/>
            <p:nvPr/>
          </p:nvPicPr>
          <p:blipFill rotWithShape="1">
            <a:blip r:embed="rId7">
              <a:alphaModFix/>
            </a:blip>
            <a:srcRect b="0" l="0" r="74868" t="0"/>
            <a:stretch/>
          </p:blipFill>
          <p:spPr>
            <a:xfrm>
              <a:off x="2308413" y="2209650"/>
              <a:ext cx="4435727" cy="724200"/>
            </a:xfrm>
            <a:prstGeom prst="rect">
              <a:avLst/>
            </a:prstGeom>
            <a:noFill/>
            <a:ln>
              <a:noFill/>
            </a:ln>
          </p:spPr>
        </p:pic>
      </p:grpSp>
      <p:sp>
        <p:nvSpPr>
          <p:cNvPr id="259" name="Google Shape;259;p32"/>
          <p:cNvSpPr txBox="1"/>
          <p:nvPr/>
        </p:nvSpPr>
        <p:spPr>
          <a:xfrm>
            <a:off x="1810500" y="1673275"/>
            <a:ext cx="552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Alphabet O is tent to be confused with alphabet F</a:t>
            </a:r>
            <a:endParaRPr sz="1800"/>
          </a:p>
        </p:txBody>
      </p:sp>
      <p:sp>
        <p:nvSpPr>
          <p:cNvPr id="260" name="Google Shape;26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Normal Model Confusion Matrix Heat Map</a:t>
            </a:r>
            <a:endParaRPr/>
          </a:p>
        </p:txBody>
      </p:sp>
      <p:sp>
        <p:nvSpPr>
          <p:cNvPr id="266" name="Google Shape;266;p33"/>
          <p:cNvSpPr txBox="1"/>
          <p:nvPr>
            <p:ph idx="1" type="body"/>
          </p:nvPr>
        </p:nvSpPr>
        <p:spPr>
          <a:xfrm>
            <a:off x="311700" y="1152475"/>
            <a:ext cx="9052500" cy="363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solidFill>
                  <a:schemeClr val="dk1"/>
                </a:solidFill>
              </a:rPr>
              <a:t>There are 5 alphabets which recall are &lt;= 80%. They are D, O, S, W and Y.</a:t>
            </a:r>
            <a:endParaRPr>
              <a:solidFill>
                <a:schemeClr val="dk1"/>
              </a:solidFill>
            </a:endParaRPr>
          </a:p>
        </p:txBody>
      </p:sp>
      <p:sp>
        <p:nvSpPr>
          <p:cNvPr id="267" name="Google Shape;267;p33"/>
          <p:cNvSpPr txBox="1"/>
          <p:nvPr/>
        </p:nvSpPr>
        <p:spPr>
          <a:xfrm>
            <a:off x="1810500" y="1673275"/>
            <a:ext cx="552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Alphabet Y is tent to be confused with alphabet J</a:t>
            </a:r>
            <a:endParaRPr sz="1800"/>
          </a:p>
        </p:txBody>
      </p:sp>
      <p:pic>
        <p:nvPicPr>
          <p:cNvPr id="268" name="Google Shape;268;p33"/>
          <p:cNvPicPr preferRelativeResize="0"/>
          <p:nvPr/>
        </p:nvPicPr>
        <p:blipFill>
          <a:blip r:embed="rId3">
            <a:alphaModFix/>
          </a:blip>
          <a:stretch>
            <a:fillRect/>
          </a:stretch>
        </p:blipFill>
        <p:spPr>
          <a:xfrm>
            <a:off x="0" y="2120252"/>
            <a:ext cx="9143998" cy="445796"/>
          </a:xfrm>
          <a:prstGeom prst="rect">
            <a:avLst/>
          </a:prstGeom>
          <a:noFill/>
          <a:ln>
            <a:noFill/>
          </a:ln>
        </p:spPr>
      </p:pic>
      <p:pic>
        <p:nvPicPr>
          <p:cNvPr id="269" name="Google Shape;269;p33"/>
          <p:cNvPicPr preferRelativeResize="0"/>
          <p:nvPr/>
        </p:nvPicPr>
        <p:blipFill rotWithShape="1">
          <a:blip r:embed="rId3">
            <a:alphaModFix/>
          </a:blip>
          <a:srcRect b="0" l="0" r="60389" t="0"/>
          <a:stretch/>
        </p:blipFill>
        <p:spPr>
          <a:xfrm>
            <a:off x="1959550" y="2571750"/>
            <a:ext cx="5445128" cy="668700"/>
          </a:xfrm>
          <a:prstGeom prst="rect">
            <a:avLst/>
          </a:prstGeom>
          <a:noFill/>
          <a:ln>
            <a:noFill/>
          </a:ln>
        </p:spPr>
      </p:pic>
      <p:grpSp>
        <p:nvGrpSpPr>
          <p:cNvPr id="270" name="Google Shape;270;p33"/>
          <p:cNvGrpSpPr/>
          <p:nvPr/>
        </p:nvGrpSpPr>
        <p:grpSpPr>
          <a:xfrm>
            <a:off x="2554725" y="3388650"/>
            <a:ext cx="3763925" cy="1318825"/>
            <a:chOff x="2707125" y="3388650"/>
            <a:chExt cx="3763925" cy="1318825"/>
          </a:xfrm>
        </p:grpSpPr>
        <p:sp>
          <p:nvSpPr>
            <p:cNvPr id="271" name="Google Shape;271;p33"/>
            <p:cNvSpPr txBox="1"/>
            <p:nvPr/>
          </p:nvSpPr>
          <p:spPr>
            <a:xfrm>
              <a:off x="4193025" y="4060975"/>
              <a:ext cx="70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a:t>
              </a:r>
              <a:endParaRPr sz="3000"/>
            </a:p>
          </p:txBody>
        </p:sp>
        <p:grpSp>
          <p:nvGrpSpPr>
            <p:cNvPr id="272" name="Google Shape;272;p33"/>
            <p:cNvGrpSpPr/>
            <p:nvPr/>
          </p:nvGrpSpPr>
          <p:grpSpPr>
            <a:xfrm>
              <a:off x="2707125" y="3388650"/>
              <a:ext cx="1513400" cy="1307200"/>
              <a:chOff x="2707125" y="3388650"/>
              <a:chExt cx="1513400" cy="1307200"/>
            </a:xfrm>
          </p:grpSpPr>
          <p:pic>
            <p:nvPicPr>
              <p:cNvPr id="273" name="Google Shape;273;p33"/>
              <p:cNvPicPr preferRelativeResize="0"/>
              <p:nvPr/>
            </p:nvPicPr>
            <p:blipFill>
              <a:blip r:embed="rId4">
                <a:alphaModFix/>
              </a:blip>
              <a:stretch>
                <a:fillRect/>
              </a:stretch>
            </p:blipFill>
            <p:spPr>
              <a:xfrm>
                <a:off x="2707125" y="3743350"/>
                <a:ext cx="952500" cy="952500"/>
              </a:xfrm>
              <a:prstGeom prst="rect">
                <a:avLst/>
              </a:prstGeom>
              <a:noFill/>
              <a:ln>
                <a:noFill/>
              </a:ln>
            </p:spPr>
          </p:pic>
          <p:sp>
            <p:nvSpPr>
              <p:cNvPr id="274" name="Google Shape;274;p33"/>
              <p:cNvSpPr txBox="1"/>
              <p:nvPr/>
            </p:nvSpPr>
            <p:spPr>
              <a:xfrm>
                <a:off x="2707125" y="338865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TEST_Y</a:t>
                </a:r>
                <a:endParaRPr/>
              </a:p>
            </p:txBody>
          </p:sp>
          <p:pic>
            <p:nvPicPr>
              <p:cNvPr id="275" name="Google Shape;275;p33"/>
              <p:cNvPicPr preferRelativeResize="0"/>
              <p:nvPr/>
            </p:nvPicPr>
            <p:blipFill>
              <a:blip r:embed="rId5">
                <a:alphaModFix/>
              </a:blip>
              <a:stretch>
                <a:fillRect/>
              </a:stretch>
            </p:blipFill>
            <p:spPr>
              <a:xfrm>
                <a:off x="3659625" y="4134950"/>
                <a:ext cx="560900" cy="560900"/>
              </a:xfrm>
              <a:prstGeom prst="rect">
                <a:avLst/>
              </a:prstGeom>
              <a:noFill/>
              <a:ln>
                <a:noFill/>
              </a:ln>
            </p:spPr>
          </p:pic>
        </p:grpSp>
        <p:grpSp>
          <p:nvGrpSpPr>
            <p:cNvPr id="276" name="Google Shape;276;p33"/>
            <p:cNvGrpSpPr/>
            <p:nvPr/>
          </p:nvGrpSpPr>
          <p:grpSpPr>
            <a:xfrm>
              <a:off x="4902825" y="3400250"/>
              <a:ext cx="1568225" cy="1307225"/>
              <a:chOff x="4902825" y="3400250"/>
              <a:chExt cx="1568225" cy="1307225"/>
            </a:xfrm>
          </p:grpSpPr>
          <p:sp>
            <p:nvSpPr>
              <p:cNvPr id="277" name="Google Shape;277;p33"/>
              <p:cNvSpPr txBox="1"/>
              <p:nvPr/>
            </p:nvSpPr>
            <p:spPr>
              <a:xfrm>
                <a:off x="4902825" y="340025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TRAIN_J</a:t>
                </a:r>
                <a:endParaRPr/>
              </a:p>
            </p:txBody>
          </p:sp>
          <p:pic>
            <p:nvPicPr>
              <p:cNvPr id="278" name="Google Shape;278;p33"/>
              <p:cNvPicPr preferRelativeResize="0"/>
              <p:nvPr/>
            </p:nvPicPr>
            <p:blipFill>
              <a:blip r:embed="rId6">
                <a:alphaModFix/>
              </a:blip>
              <a:stretch>
                <a:fillRect/>
              </a:stretch>
            </p:blipFill>
            <p:spPr>
              <a:xfrm>
                <a:off x="5910150" y="4146575"/>
                <a:ext cx="560900" cy="560900"/>
              </a:xfrm>
              <a:prstGeom prst="rect">
                <a:avLst/>
              </a:prstGeom>
              <a:noFill/>
              <a:ln>
                <a:noFill/>
              </a:ln>
            </p:spPr>
          </p:pic>
          <p:pic>
            <p:nvPicPr>
              <p:cNvPr id="279" name="Google Shape;279;p33"/>
              <p:cNvPicPr preferRelativeResize="0"/>
              <p:nvPr/>
            </p:nvPicPr>
            <p:blipFill>
              <a:blip r:embed="rId7">
                <a:alphaModFix/>
              </a:blip>
              <a:stretch>
                <a:fillRect/>
              </a:stretch>
            </p:blipFill>
            <p:spPr>
              <a:xfrm>
                <a:off x="4950975" y="3754975"/>
                <a:ext cx="952500" cy="952500"/>
              </a:xfrm>
              <a:prstGeom prst="rect">
                <a:avLst/>
              </a:prstGeom>
              <a:noFill/>
              <a:ln>
                <a:noFill/>
              </a:ln>
            </p:spPr>
          </p:pic>
        </p:grpSp>
      </p:grpSp>
      <p:sp>
        <p:nvSpPr>
          <p:cNvPr id="280" name="Google Shape;28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STL Model Confusion Matrix Heat Map</a:t>
            </a:r>
            <a:endParaRPr/>
          </a:p>
        </p:txBody>
      </p:sp>
      <p:sp>
        <p:nvSpPr>
          <p:cNvPr id="286" name="Google Shape;286;p34"/>
          <p:cNvSpPr txBox="1"/>
          <p:nvPr>
            <p:ph idx="1" type="body"/>
          </p:nvPr>
        </p:nvSpPr>
        <p:spPr>
          <a:xfrm>
            <a:off x="311700" y="1152475"/>
            <a:ext cx="9052500" cy="363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There are 4 alphabets which recall are &lt;= 80%. They are </a:t>
            </a:r>
            <a:r>
              <a:rPr lang="en">
                <a:solidFill>
                  <a:schemeClr val="dk1"/>
                </a:solidFill>
              </a:rPr>
              <a:t>L, T, W and Y.</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Only the prediction of alphabet L is tent to be diverged.</a:t>
            </a:r>
            <a:endParaRPr>
              <a:solidFill>
                <a:schemeClr val="dk1"/>
              </a:solidFill>
            </a:endParaRPr>
          </a:p>
        </p:txBody>
      </p:sp>
      <p:pic>
        <p:nvPicPr>
          <p:cNvPr id="287" name="Google Shape;287;p34"/>
          <p:cNvPicPr preferRelativeResize="0"/>
          <p:nvPr/>
        </p:nvPicPr>
        <p:blipFill>
          <a:blip r:embed="rId3">
            <a:alphaModFix/>
          </a:blip>
          <a:stretch>
            <a:fillRect/>
          </a:stretch>
        </p:blipFill>
        <p:spPr>
          <a:xfrm>
            <a:off x="0" y="2751650"/>
            <a:ext cx="9100852" cy="413675"/>
          </a:xfrm>
          <a:prstGeom prst="rect">
            <a:avLst/>
          </a:prstGeom>
          <a:noFill/>
          <a:ln>
            <a:noFill/>
          </a:ln>
        </p:spPr>
      </p:pic>
      <p:sp>
        <p:nvSpPr>
          <p:cNvPr id="288" name="Google Shape;28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 - STL Model Confusion Matrix Heat Map</a:t>
            </a:r>
            <a:endParaRPr/>
          </a:p>
        </p:txBody>
      </p:sp>
      <p:sp>
        <p:nvSpPr>
          <p:cNvPr id="294" name="Google Shape;294;p35"/>
          <p:cNvSpPr txBox="1"/>
          <p:nvPr>
            <p:ph idx="1" type="body"/>
          </p:nvPr>
        </p:nvSpPr>
        <p:spPr>
          <a:xfrm>
            <a:off x="311700" y="1152475"/>
            <a:ext cx="9052500" cy="363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solidFill>
                  <a:schemeClr val="dk1"/>
                </a:solidFill>
              </a:rPr>
              <a:t>There are 4 alphabets which recall are &lt;= 80%. They are L, T, W and Y.</a:t>
            </a:r>
            <a:endParaRPr>
              <a:solidFill>
                <a:schemeClr val="dk1"/>
              </a:solidFill>
            </a:endParaRPr>
          </a:p>
        </p:txBody>
      </p:sp>
      <p:sp>
        <p:nvSpPr>
          <p:cNvPr id="295" name="Google Shape;295;p35"/>
          <p:cNvSpPr txBox="1"/>
          <p:nvPr/>
        </p:nvSpPr>
        <p:spPr>
          <a:xfrm>
            <a:off x="1810500" y="1673275"/>
            <a:ext cx="552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Alphabet T is tent to be confused with alphabet X</a:t>
            </a:r>
            <a:endParaRPr sz="1800"/>
          </a:p>
        </p:txBody>
      </p:sp>
      <p:pic>
        <p:nvPicPr>
          <p:cNvPr id="296" name="Google Shape;296;p35"/>
          <p:cNvPicPr preferRelativeResize="0"/>
          <p:nvPr/>
        </p:nvPicPr>
        <p:blipFill>
          <a:blip r:embed="rId3">
            <a:alphaModFix/>
          </a:blip>
          <a:stretch>
            <a:fillRect/>
          </a:stretch>
        </p:blipFill>
        <p:spPr>
          <a:xfrm>
            <a:off x="2783325" y="3754975"/>
            <a:ext cx="952500" cy="952500"/>
          </a:xfrm>
          <a:prstGeom prst="rect">
            <a:avLst/>
          </a:prstGeom>
          <a:noFill/>
          <a:ln>
            <a:noFill/>
          </a:ln>
        </p:spPr>
      </p:pic>
      <p:pic>
        <p:nvPicPr>
          <p:cNvPr id="297" name="Google Shape;297;p35"/>
          <p:cNvPicPr preferRelativeResize="0"/>
          <p:nvPr/>
        </p:nvPicPr>
        <p:blipFill>
          <a:blip r:embed="rId4">
            <a:alphaModFix/>
          </a:blip>
          <a:stretch>
            <a:fillRect/>
          </a:stretch>
        </p:blipFill>
        <p:spPr>
          <a:xfrm>
            <a:off x="3735825" y="4146575"/>
            <a:ext cx="560900" cy="560900"/>
          </a:xfrm>
          <a:prstGeom prst="rect">
            <a:avLst/>
          </a:prstGeom>
          <a:noFill/>
          <a:ln>
            <a:noFill/>
          </a:ln>
        </p:spPr>
      </p:pic>
      <p:pic>
        <p:nvPicPr>
          <p:cNvPr id="298" name="Google Shape;298;p35"/>
          <p:cNvPicPr preferRelativeResize="0"/>
          <p:nvPr/>
        </p:nvPicPr>
        <p:blipFill>
          <a:blip r:embed="rId5">
            <a:alphaModFix/>
          </a:blip>
          <a:stretch>
            <a:fillRect/>
          </a:stretch>
        </p:blipFill>
        <p:spPr>
          <a:xfrm>
            <a:off x="5025625" y="3754975"/>
            <a:ext cx="952500" cy="952500"/>
          </a:xfrm>
          <a:prstGeom prst="rect">
            <a:avLst/>
          </a:prstGeom>
          <a:noFill/>
          <a:ln>
            <a:noFill/>
          </a:ln>
        </p:spPr>
      </p:pic>
      <p:grpSp>
        <p:nvGrpSpPr>
          <p:cNvPr id="299" name="Google Shape;299;p35"/>
          <p:cNvGrpSpPr/>
          <p:nvPr/>
        </p:nvGrpSpPr>
        <p:grpSpPr>
          <a:xfrm>
            <a:off x="2783325" y="3388650"/>
            <a:ext cx="3755700" cy="1318825"/>
            <a:chOff x="2783325" y="3388650"/>
            <a:chExt cx="3755700" cy="1318825"/>
          </a:xfrm>
        </p:grpSpPr>
        <p:grpSp>
          <p:nvGrpSpPr>
            <p:cNvPr id="300" name="Google Shape;300;p35"/>
            <p:cNvGrpSpPr/>
            <p:nvPr/>
          </p:nvGrpSpPr>
          <p:grpSpPr>
            <a:xfrm>
              <a:off x="2783325" y="3388650"/>
              <a:ext cx="3244500" cy="1318825"/>
              <a:chOff x="2993875" y="2613750"/>
              <a:chExt cx="3244500" cy="1318825"/>
            </a:xfrm>
          </p:grpSpPr>
          <p:sp>
            <p:nvSpPr>
              <p:cNvPr id="301" name="Google Shape;301;p35"/>
              <p:cNvSpPr txBox="1"/>
              <p:nvPr/>
            </p:nvSpPr>
            <p:spPr>
              <a:xfrm>
                <a:off x="5189575" y="262535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TRAIN_X</a:t>
                </a:r>
                <a:endParaRPr/>
              </a:p>
            </p:txBody>
          </p:sp>
          <p:sp>
            <p:nvSpPr>
              <p:cNvPr id="302" name="Google Shape;302;p35"/>
              <p:cNvSpPr txBox="1"/>
              <p:nvPr/>
            </p:nvSpPr>
            <p:spPr>
              <a:xfrm>
                <a:off x="2993875" y="261375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TEST_T</a:t>
                </a:r>
                <a:endParaRPr/>
              </a:p>
            </p:txBody>
          </p:sp>
          <p:sp>
            <p:nvSpPr>
              <p:cNvPr id="303" name="Google Shape;303;p35"/>
              <p:cNvSpPr txBox="1"/>
              <p:nvPr/>
            </p:nvSpPr>
            <p:spPr>
              <a:xfrm>
                <a:off x="4479775" y="3286075"/>
                <a:ext cx="70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a:t>
                </a:r>
                <a:endParaRPr sz="3000"/>
              </a:p>
            </p:txBody>
          </p:sp>
        </p:grpSp>
        <p:pic>
          <p:nvPicPr>
            <p:cNvPr id="304" name="Google Shape;304;p35"/>
            <p:cNvPicPr preferRelativeResize="0"/>
            <p:nvPr/>
          </p:nvPicPr>
          <p:blipFill>
            <a:blip r:embed="rId6">
              <a:alphaModFix/>
            </a:blip>
            <a:stretch>
              <a:fillRect/>
            </a:stretch>
          </p:blipFill>
          <p:spPr>
            <a:xfrm>
              <a:off x="5978125" y="4146575"/>
              <a:ext cx="560900" cy="560900"/>
            </a:xfrm>
            <a:prstGeom prst="rect">
              <a:avLst/>
            </a:prstGeom>
            <a:noFill/>
            <a:ln>
              <a:noFill/>
            </a:ln>
          </p:spPr>
        </p:pic>
      </p:grpSp>
      <p:pic>
        <p:nvPicPr>
          <p:cNvPr id="305" name="Google Shape;305;p35"/>
          <p:cNvPicPr preferRelativeResize="0"/>
          <p:nvPr/>
        </p:nvPicPr>
        <p:blipFill>
          <a:blip r:embed="rId7">
            <a:alphaModFix/>
          </a:blip>
          <a:stretch>
            <a:fillRect/>
          </a:stretch>
        </p:blipFill>
        <p:spPr>
          <a:xfrm>
            <a:off x="91450" y="2098800"/>
            <a:ext cx="9052558" cy="432511"/>
          </a:xfrm>
          <a:prstGeom prst="rect">
            <a:avLst/>
          </a:prstGeom>
          <a:noFill/>
          <a:ln>
            <a:noFill/>
          </a:ln>
        </p:spPr>
      </p:pic>
      <p:pic>
        <p:nvPicPr>
          <p:cNvPr id="306" name="Google Shape;306;p35"/>
          <p:cNvPicPr preferRelativeResize="0"/>
          <p:nvPr/>
        </p:nvPicPr>
        <p:blipFill rotWithShape="1">
          <a:blip r:embed="rId7">
            <a:alphaModFix/>
          </a:blip>
          <a:srcRect b="0" l="73495" r="0" t="0"/>
          <a:stretch/>
        </p:blipFill>
        <p:spPr>
          <a:xfrm>
            <a:off x="2398906" y="2512475"/>
            <a:ext cx="4324999" cy="865000"/>
          </a:xfrm>
          <a:prstGeom prst="rect">
            <a:avLst/>
          </a:prstGeom>
          <a:noFill/>
          <a:ln>
            <a:noFill/>
          </a:ln>
        </p:spPr>
      </p:pic>
      <p:sp>
        <p:nvSpPr>
          <p:cNvPr id="307" name="Google Shape;30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STL Model Confusion Matrix Heat Map</a:t>
            </a:r>
            <a:endParaRPr/>
          </a:p>
        </p:txBody>
      </p:sp>
      <p:sp>
        <p:nvSpPr>
          <p:cNvPr id="313" name="Google Shape;313;p36"/>
          <p:cNvSpPr txBox="1"/>
          <p:nvPr>
            <p:ph idx="1" type="body"/>
          </p:nvPr>
        </p:nvSpPr>
        <p:spPr>
          <a:xfrm>
            <a:off x="311700" y="1152475"/>
            <a:ext cx="9052500" cy="363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There are 4 alphabets which recall are &lt;= 80%. They are L, T, W and Y.</a:t>
            </a:r>
            <a:endParaRPr>
              <a:solidFill>
                <a:schemeClr val="dk1"/>
              </a:solidFill>
            </a:endParaRPr>
          </a:p>
        </p:txBody>
      </p:sp>
      <p:sp>
        <p:nvSpPr>
          <p:cNvPr id="314" name="Google Shape;314;p36"/>
          <p:cNvSpPr txBox="1"/>
          <p:nvPr/>
        </p:nvSpPr>
        <p:spPr>
          <a:xfrm>
            <a:off x="1810500" y="1673275"/>
            <a:ext cx="552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Alphabet W is tent to be confused with alphabet U</a:t>
            </a:r>
            <a:endParaRPr sz="1800"/>
          </a:p>
        </p:txBody>
      </p:sp>
      <p:pic>
        <p:nvPicPr>
          <p:cNvPr id="315" name="Google Shape;315;p36"/>
          <p:cNvPicPr preferRelativeResize="0"/>
          <p:nvPr/>
        </p:nvPicPr>
        <p:blipFill>
          <a:blip r:embed="rId3">
            <a:alphaModFix/>
          </a:blip>
          <a:stretch>
            <a:fillRect/>
          </a:stretch>
        </p:blipFill>
        <p:spPr>
          <a:xfrm>
            <a:off x="5027275" y="3754975"/>
            <a:ext cx="952500" cy="952500"/>
          </a:xfrm>
          <a:prstGeom prst="rect">
            <a:avLst/>
          </a:prstGeom>
          <a:noFill/>
          <a:ln>
            <a:noFill/>
          </a:ln>
        </p:spPr>
      </p:pic>
      <p:grpSp>
        <p:nvGrpSpPr>
          <p:cNvPr id="316" name="Google Shape;316;p36"/>
          <p:cNvGrpSpPr/>
          <p:nvPr/>
        </p:nvGrpSpPr>
        <p:grpSpPr>
          <a:xfrm>
            <a:off x="2783325" y="3388650"/>
            <a:ext cx="3757350" cy="1318825"/>
            <a:chOff x="2783325" y="3388650"/>
            <a:chExt cx="3757350" cy="1318825"/>
          </a:xfrm>
        </p:grpSpPr>
        <p:grpSp>
          <p:nvGrpSpPr>
            <p:cNvPr id="317" name="Google Shape;317;p36"/>
            <p:cNvGrpSpPr/>
            <p:nvPr/>
          </p:nvGrpSpPr>
          <p:grpSpPr>
            <a:xfrm>
              <a:off x="2783325" y="3388650"/>
              <a:ext cx="3244500" cy="1318825"/>
              <a:chOff x="2993875" y="2613750"/>
              <a:chExt cx="3244500" cy="1318825"/>
            </a:xfrm>
          </p:grpSpPr>
          <p:sp>
            <p:nvSpPr>
              <p:cNvPr id="318" name="Google Shape;318;p36"/>
              <p:cNvSpPr txBox="1"/>
              <p:nvPr/>
            </p:nvSpPr>
            <p:spPr>
              <a:xfrm>
                <a:off x="5189575" y="262535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TRAIN_U</a:t>
                </a:r>
                <a:endParaRPr/>
              </a:p>
            </p:txBody>
          </p:sp>
          <p:sp>
            <p:nvSpPr>
              <p:cNvPr id="319" name="Google Shape;319;p36"/>
              <p:cNvSpPr txBox="1"/>
              <p:nvPr/>
            </p:nvSpPr>
            <p:spPr>
              <a:xfrm>
                <a:off x="2993875" y="261375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TEST_W</a:t>
                </a:r>
                <a:endParaRPr/>
              </a:p>
            </p:txBody>
          </p:sp>
          <p:sp>
            <p:nvSpPr>
              <p:cNvPr id="320" name="Google Shape;320;p36"/>
              <p:cNvSpPr txBox="1"/>
              <p:nvPr/>
            </p:nvSpPr>
            <p:spPr>
              <a:xfrm>
                <a:off x="4479775" y="3286075"/>
                <a:ext cx="70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a:t>
                </a:r>
                <a:endParaRPr sz="3000"/>
              </a:p>
            </p:txBody>
          </p:sp>
        </p:grpSp>
        <p:pic>
          <p:nvPicPr>
            <p:cNvPr id="321" name="Google Shape;321;p36"/>
            <p:cNvPicPr preferRelativeResize="0"/>
            <p:nvPr/>
          </p:nvPicPr>
          <p:blipFill>
            <a:blip r:embed="rId4">
              <a:alphaModFix/>
            </a:blip>
            <a:stretch>
              <a:fillRect/>
            </a:stretch>
          </p:blipFill>
          <p:spPr>
            <a:xfrm>
              <a:off x="2783325" y="3754975"/>
              <a:ext cx="952500" cy="952500"/>
            </a:xfrm>
            <a:prstGeom prst="rect">
              <a:avLst/>
            </a:prstGeom>
            <a:noFill/>
            <a:ln>
              <a:noFill/>
            </a:ln>
          </p:spPr>
        </p:pic>
        <p:pic>
          <p:nvPicPr>
            <p:cNvPr id="322" name="Google Shape;322;p36"/>
            <p:cNvPicPr preferRelativeResize="0"/>
            <p:nvPr/>
          </p:nvPicPr>
          <p:blipFill>
            <a:blip r:embed="rId5">
              <a:alphaModFix/>
            </a:blip>
            <a:stretch>
              <a:fillRect/>
            </a:stretch>
          </p:blipFill>
          <p:spPr>
            <a:xfrm>
              <a:off x="3735825" y="4146575"/>
              <a:ext cx="560900" cy="560900"/>
            </a:xfrm>
            <a:prstGeom prst="rect">
              <a:avLst/>
            </a:prstGeom>
            <a:noFill/>
            <a:ln>
              <a:noFill/>
            </a:ln>
          </p:spPr>
        </p:pic>
        <p:pic>
          <p:nvPicPr>
            <p:cNvPr id="323" name="Google Shape;323;p36"/>
            <p:cNvPicPr preferRelativeResize="0"/>
            <p:nvPr/>
          </p:nvPicPr>
          <p:blipFill>
            <a:blip r:embed="rId6">
              <a:alphaModFix/>
            </a:blip>
            <a:stretch>
              <a:fillRect/>
            </a:stretch>
          </p:blipFill>
          <p:spPr>
            <a:xfrm>
              <a:off x="5979775" y="4146575"/>
              <a:ext cx="560900" cy="560900"/>
            </a:xfrm>
            <a:prstGeom prst="rect">
              <a:avLst/>
            </a:prstGeom>
            <a:noFill/>
            <a:ln>
              <a:noFill/>
            </a:ln>
          </p:spPr>
        </p:pic>
      </p:grpSp>
      <p:pic>
        <p:nvPicPr>
          <p:cNvPr id="324" name="Google Shape;324;p36"/>
          <p:cNvPicPr preferRelativeResize="0"/>
          <p:nvPr/>
        </p:nvPicPr>
        <p:blipFill>
          <a:blip r:embed="rId7">
            <a:alphaModFix/>
          </a:blip>
          <a:stretch>
            <a:fillRect/>
          </a:stretch>
        </p:blipFill>
        <p:spPr>
          <a:xfrm>
            <a:off x="45725" y="2091400"/>
            <a:ext cx="9052562" cy="412394"/>
          </a:xfrm>
          <a:prstGeom prst="rect">
            <a:avLst/>
          </a:prstGeom>
          <a:noFill/>
          <a:ln>
            <a:noFill/>
          </a:ln>
        </p:spPr>
      </p:pic>
      <p:pic>
        <p:nvPicPr>
          <p:cNvPr id="325" name="Google Shape;325;p36"/>
          <p:cNvPicPr preferRelativeResize="0"/>
          <p:nvPr/>
        </p:nvPicPr>
        <p:blipFill rotWithShape="1">
          <a:blip r:embed="rId7">
            <a:alphaModFix/>
          </a:blip>
          <a:srcRect b="0" l="77323" r="0" t="0"/>
          <a:stretch/>
        </p:blipFill>
        <p:spPr>
          <a:xfrm>
            <a:off x="3012409" y="2503800"/>
            <a:ext cx="3299200" cy="824800"/>
          </a:xfrm>
          <a:prstGeom prst="rect">
            <a:avLst/>
          </a:prstGeom>
          <a:noFill/>
          <a:ln>
            <a:noFill/>
          </a:ln>
        </p:spPr>
      </p:pic>
      <p:sp>
        <p:nvSpPr>
          <p:cNvPr id="326" name="Google Shape;32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STL Model Confusion Matrix Heat Map</a:t>
            </a:r>
            <a:endParaRPr/>
          </a:p>
        </p:txBody>
      </p:sp>
      <p:sp>
        <p:nvSpPr>
          <p:cNvPr id="332" name="Google Shape;332;p37"/>
          <p:cNvSpPr txBox="1"/>
          <p:nvPr>
            <p:ph idx="1" type="body"/>
          </p:nvPr>
        </p:nvSpPr>
        <p:spPr>
          <a:xfrm>
            <a:off x="311700" y="1152475"/>
            <a:ext cx="9052500" cy="363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There are 4 alphabets which recall are &lt;= 80%. They are L, T, W and Y.</a:t>
            </a:r>
            <a:endParaRPr>
              <a:solidFill>
                <a:schemeClr val="dk1"/>
              </a:solidFill>
            </a:endParaRPr>
          </a:p>
        </p:txBody>
      </p:sp>
      <p:sp>
        <p:nvSpPr>
          <p:cNvPr id="333" name="Google Shape;333;p37"/>
          <p:cNvSpPr txBox="1"/>
          <p:nvPr/>
        </p:nvSpPr>
        <p:spPr>
          <a:xfrm>
            <a:off x="1810500" y="1673275"/>
            <a:ext cx="552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Alphabet Y is tent to be confused with alphabet J</a:t>
            </a:r>
            <a:endParaRPr sz="1800"/>
          </a:p>
        </p:txBody>
      </p:sp>
      <p:grpSp>
        <p:nvGrpSpPr>
          <p:cNvPr id="334" name="Google Shape;334;p37"/>
          <p:cNvGrpSpPr/>
          <p:nvPr/>
        </p:nvGrpSpPr>
        <p:grpSpPr>
          <a:xfrm>
            <a:off x="268725" y="3464850"/>
            <a:ext cx="3757350" cy="1318825"/>
            <a:chOff x="2783325" y="3388650"/>
            <a:chExt cx="3757350" cy="1318825"/>
          </a:xfrm>
        </p:grpSpPr>
        <p:sp>
          <p:nvSpPr>
            <p:cNvPr id="335" name="Google Shape;335;p37"/>
            <p:cNvSpPr txBox="1"/>
            <p:nvPr/>
          </p:nvSpPr>
          <p:spPr>
            <a:xfrm>
              <a:off x="4269225" y="4060975"/>
              <a:ext cx="70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a:t>
              </a:r>
              <a:endParaRPr sz="3000"/>
            </a:p>
          </p:txBody>
        </p:sp>
        <p:grpSp>
          <p:nvGrpSpPr>
            <p:cNvPr id="336" name="Google Shape;336;p37"/>
            <p:cNvGrpSpPr/>
            <p:nvPr/>
          </p:nvGrpSpPr>
          <p:grpSpPr>
            <a:xfrm>
              <a:off x="2783325" y="3388650"/>
              <a:ext cx="1513400" cy="1318825"/>
              <a:chOff x="2783325" y="3388650"/>
              <a:chExt cx="1513400" cy="1318825"/>
            </a:xfrm>
          </p:grpSpPr>
          <p:sp>
            <p:nvSpPr>
              <p:cNvPr id="337" name="Google Shape;337;p37"/>
              <p:cNvSpPr txBox="1"/>
              <p:nvPr/>
            </p:nvSpPr>
            <p:spPr>
              <a:xfrm>
                <a:off x="2783325" y="338865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TEST_W</a:t>
                </a:r>
                <a:endParaRPr/>
              </a:p>
            </p:txBody>
          </p:sp>
          <p:pic>
            <p:nvPicPr>
              <p:cNvPr id="338" name="Google Shape;338;p37"/>
              <p:cNvPicPr preferRelativeResize="0"/>
              <p:nvPr/>
            </p:nvPicPr>
            <p:blipFill>
              <a:blip r:embed="rId3">
                <a:alphaModFix/>
              </a:blip>
              <a:stretch>
                <a:fillRect/>
              </a:stretch>
            </p:blipFill>
            <p:spPr>
              <a:xfrm>
                <a:off x="2783325" y="3754975"/>
                <a:ext cx="952500" cy="952500"/>
              </a:xfrm>
              <a:prstGeom prst="rect">
                <a:avLst/>
              </a:prstGeom>
              <a:noFill/>
              <a:ln>
                <a:noFill/>
              </a:ln>
            </p:spPr>
          </p:pic>
          <p:pic>
            <p:nvPicPr>
              <p:cNvPr id="339" name="Google Shape;339;p37"/>
              <p:cNvPicPr preferRelativeResize="0"/>
              <p:nvPr/>
            </p:nvPicPr>
            <p:blipFill>
              <a:blip r:embed="rId4">
                <a:alphaModFix/>
              </a:blip>
              <a:stretch>
                <a:fillRect/>
              </a:stretch>
            </p:blipFill>
            <p:spPr>
              <a:xfrm>
                <a:off x="3735825" y="4146575"/>
                <a:ext cx="560900" cy="560900"/>
              </a:xfrm>
              <a:prstGeom prst="rect">
                <a:avLst/>
              </a:prstGeom>
              <a:noFill/>
              <a:ln>
                <a:noFill/>
              </a:ln>
            </p:spPr>
          </p:pic>
        </p:grpSp>
        <p:grpSp>
          <p:nvGrpSpPr>
            <p:cNvPr id="340" name="Google Shape;340;p37"/>
            <p:cNvGrpSpPr/>
            <p:nvPr/>
          </p:nvGrpSpPr>
          <p:grpSpPr>
            <a:xfrm>
              <a:off x="4979025" y="3400250"/>
              <a:ext cx="1561650" cy="1307225"/>
              <a:chOff x="4979025" y="3400250"/>
              <a:chExt cx="1561650" cy="1307225"/>
            </a:xfrm>
          </p:grpSpPr>
          <p:pic>
            <p:nvPicPr>
              <p:cNvPr id="341" name="Google Shape;341;p37"/>
              <p:cNvPicPr preferRelativeResize="0"/>
              <p:nvPr/>
            </p:nvPicPr>
            <p:blipFill>
              <a:blip r:embed="rId5">
                <a:alphaModFix/>
              </a:blip>
              <a:stretch>
                <a:fillRect/>
              </a:stretch>
            </p:blipFill>
            <p:spPr>
              <a:xfrm>
                <a:off x="5027275" y="3754975"/>
                <a:ext cx="952500" cy="952500"/>
              </a:xfrm>
              <a:prstGeom prst="rect">
                <a:avLst/>
              </a:prstGeom>
              <a:noFill/>
              <a:ln>
                <a:noFill/>
              </a:ln>
            </p:spPr>
          </p:pic>
          <p:sp>
            <p:nvSpPr>
              <p:cNvPr id="342" name="Google Shape;342;p37"/>
              <p:cNvSpPr txBox="1"/>
              <p:nvPr/>
            </p:nvSpPr>
            <p:spPr>
              <a:xfrm>
                <a:off x="4979025" y="3400250"/>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TRAIN_U</a:t>
                </a:r>
                <a:endParaRPr/>
              </a:p>
            </p:txBody>
          </p:sp>
          <p:pic>
            <p:nvPicPr>
              <p:cNvPr id="343" name="Google Shape;343;p37"/>
              <p:cNvPicPr preferRelativeResize="0"/>
              <p:nvPr/>
            </p:nvPicPr>
            <p:blipFill>
              <a:blip r:embed="rId6">
                <a:alphaModFix/>
              </a:blip>
              <a:stretch>
                <a:fillRect/>
              </a:stretch>
            </p:blipFill>
            <p:spPr>
              <a:xfrm>
                <a:off x="5979775" y="4146575"/>
                <a:ext cx="560900" cy="560900"/>
              </a:xfrm>
              <a:prstGeom prst="rect">
                <a:avLst/>
              </a:prstGeom>
              <a:noFill/>
              <a:ln>
                <a:noFill/>
              </a:ln>
            </p:spPr>
          </p:pic>
        </p:grpSp>
      </p:grpSp>
      <p:pic>
        <p:nvPicPr>
          <p:cNvPr id="344" name="Google Shape;344;p37"/>
          <p:cNvPicPr preferRelativeResize="0"/>
          <p:nvPr/>
        </p:nvPicPr>
        <p:blipFill>
          <a:blip r:embed="rId7">
            <a:alphaModFix/>
          </a:blip>
          <a:stretch>
            <a:fillRect/>
          </a:stretch>
        </p:blipFill>
        <p:spPr>
          <a:xfrm>
            <a:off x="45725" y="2091400"/>
            <a:ext cx="9052561" cy="402336"/>
          </a:xfrm>
          <a:prstGeom prst="rect">
            <a:avLst/>
          </a:prstGeom>
          <a:noFill/>
          <a:ln>
            <a:noFill/>
          </a:ln>
        </p:spPr>
      </p:pic>
      <p:pic>
        <p:nvPicPr>
          <p:cNvPr id="345" name="Google Shape;345;p37"/>
          <p:cNvPicPr preferRelativeResize="0"/>
          <p:nvPr/>
        </p:nvPicPr>
        <p:blipFill rotWithShape="1">
          <a:blip r:embed="rId7">
            <a:alphaModFix/>
          </a:blip>
          <a:srcRect b="0" l="0" r="60331" t="0"/>
          <a:stretch/>
        </p:blipFill>
        <p:spPr>
          <a:xfrm>
            <a:off x="1845725" y="2493725"/>
            <a:ext cx="5632549" cy="804650"/>
          </a:xfrm>
          <a:prstGeom prst="rect">
            <a:avLst/>
          </a:prstGeom>
          <a:noFill/>
          <a:ln>
            <a:noFill/>
          </a:ln>
        </p:spPr>
      </p:pic>
      <p:pic>
        <p:nvPicPr>
          <p:cNvPr id="346" name="Google Shape;346;p37"/>
          <p:cNvPicPr preferRelativeResize="0"/>
          <p:nvPr/>
        </p:nvPicPr>
        <p:blipFill>
          <a:blip r:embed="rId8">
            <a:alphaModFix/>
          </a:blip>
          <a:stretch>
            <a:fillRect/>
          </a:stretch>
        </p:blipFill>
        <p:spPr>
          <a:xfrm>
            <a:off x="4250038" y="4040725"/>
            <a:ext cx="4848225" cy="819150"/>
          </a:xfrm>
          <a:prstGeom prst="rect">
            <a:avLst/>
          </a:prstGeom>
          <a:noFill/>
          <a:ln>
            <a:noFill/>
          </a:ln>
        </p:spPr>
      </p:pic>
      <p:sp>
        <p:nvSpPr>
          <p:cNvPr id="347" name="Google Shape;34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 Cause of the Drawback</a:t>
            </a:r>
            <a:endParaRPr/>
          </a:p>
        </p:txBody>
      </p:sp>
      <p:sp>
        <p:nvSpPr>
          <p:cNvPr id="353" name="Google Shape;35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The issue is not the quantity of data but the quality; Either our training or testing data are too similar</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The training dataset volume of 57k images are too few for training a general hand gesture recognition model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We do too much high constraint preprocessing in our image pipeline. Like we use the library of mediapipe and rembg. The noise in the original dataset might be a necessary factor for a robust model</a:t>
            </a:r>
            <a:endParaRPr>
              <a:solidFill>
                <a:schemeClr val="dk1"/>
              </a:solidFill>
            </a:endParaRPr>
          </a:p>
        </p:txBody>
      </p:sp>
      <p:sp>
        <p:nvSpPr>
          <p:cNvPr id="354" name="Google Shape;35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 Possible Improvement</a:t>
            </a:r>
            <a:endParaRPr/>
          </a:p>
        </p:txBody>
      </p:sp>
      <p:sp>
        <p:nvSpPr>
          <p:cNvPr id="360" name="Google Shape;36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Separate the dynamic symbols from the static symbols, such like the alphabet J and Z</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According to the result of CMHM, the model is bad at distinguish the features between fingers. We can find other way to tune a weight set which is sensible to human fingers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Redesign the structure of Spatial Transformer or tune the parameters, to make the Spatial Transformer more fit to hand gestures instead of MNIST numbers</a:t>
            </a:r>
            <a:endParaRPr>
              <a:solidFill>
                <a:schemeClr val="dk1"/>
              </a:solidFill>
            </a:endParaRPr>
          </a:p>
        </p:txBody>
      </p:sp>
      <p:sp>
        <p:nvSpPr>
          <p:cNvPr id="361" name="Google Shape;36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Q&amp;A</a:t>
            </a:r>
            <a:endParaRPr/>
          </a:p>
        </p:txBody>
      </p:sp>
      <p:sp>
        <p:nvSpPr>
          <p:cNvPr id="367" name="Google Shape;36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Any questions?</a:t>
            </a:r>
            <a:endParaRPr/>
          </a:p>
        </p:txBody>
      </p:sp>
      <p:sp>
        <p:nvSpPr>
          <p:cNvPr id="368" name="Google Shape;36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107600" y="18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sp>
        <p:nvSpPr>
          <p:cNvPr id="68" name="Google Shape;68;p15"/>
          <p:cNvSpPr txBox="1"/>
          <p:nvPr>
            <p:ph idx="1" type="body"/>
          </p:nvPr>
        </p:nvSpPr>
        <p:spPr>
          <a:xfrm>
            <a:off x="107600" y="762600"/>
            <a:ext cx="8944500" cy="438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000"/>
              </a:spcBef>
              <a:spcAft>
                <a:spcPts val="0"/>
              </a:spcAft>
              <a:buClr>
                <a:schemeClr val="dk1"/>
              </a:buClr>
              <a:buSzPts val="1800"/>
              <a:buChar char="●"/>
            </a:pPr>
            <a:r>
              <a:rPr lang="en">
                <a:solidFill>
                  <a:schemeClr val="dk1"/>
                </a:solidFill>
              </a:rPr>
              <a:t>Main problem is that of visually recognizing specific hand gestures that match the official hand gestures of ASL.</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An alphabet translation model is the most important component to accomplish the task.</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A robust CNN model is used as the core pre-processor in our system.</a:t>
            </a:r>
            <a:endParaRPr>
              <a:solidFill>
                <a:schemeClr val="dk1"/>
              </a:solidFill>
            </a:endParaRPr>
          </a:p>
          <a:p>
            <a:pPr indent="-342900" lvl="0" marL="457200" rtl="0" algn="l">
              <a:lnSpc>
                <a:spcPct val="150000"/>
              </a:lnSpc>
              <a:spcBef>
                <a:spcPts val="0"/>
              </a:spcBef>
              <a:spcAft>
                <a:spcPts val="0"/>
              </a:spcAft>
              <a:buSzPts val="1800"/>
              <a:buChar char="●"/>
            </a:pPr>
            <a:r>
              <a:rPr lang="en">
                <a:solidFill>
                  <a:schemeClr val="dk1"/>
                </a:solidFill>
              </a:rPr>
              <a:t>We have used 4 different data sets. Our training data consists of 57K images with a resolution of 200X200 pixels.</a:t>
            </a:r>
            <a:r>
              <a:rPr lang="en">
                <a:solidFill>
                  <a:srgbClr val="DCDDDE"/>
                </a:solidFill>
              </a:rPr>
              <a:t> </a:t>
            </a:r>
            <a:r>
              <a:rPr lang="en">
                <a:solidFill>
                  <a:schemeClr val="dk1"/>
                </a:solidFill>
              </a:rPr>
              <a:t>Our test data set is a combination of 3 different data sets which we got from Kaggle.com, it contains 14430 images data.</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other 3 data sets have been used for testing and evaluation.</a:t>
            </a:r>
            <a:endParaRPr>
              <a:solidFill>
                <a:schemeClr val="dk1"/>
              </a:solidFill>
            </a:endParaRPr>
          </a:p>
          <a:p>
            <a:pPr indent="0" lvl="0" marL="0" rtl="0" algn="l">
              <a:spcBef>
                <a:spcPts val="0"/>
              </a:spcBef>
              <a:spcAft>
                <a:spcPts val="1200"/>
              </a:spcAft>
              <a:buNone/>
            </a:pPr>
            <a:r>
              <a:rPr lang="en"/>
              <a:t>.  </a:t>
            </a:r>
            <a:endParaRPr/>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665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sets</a:t>
            </a:r>
            <a:endParaRPr/>
          </a:p>
        </p:txBody>
      </p:sp>
      <p:sp>
        <p:nvSpPr>
          <p:cNvPr id="75" name="Google Shape;75;p16"/>
          <p:cNvSpPr txBox="1"/>
          <p:nvPr>
            <p:ph idx="1" type="body"/>
          </p:nvPr>
        </p:nvSpPr>
        <p:spPr>
          <a:xfrm>
            <a:off x="311700" y="1389600"/>
            <a:ext cx="3137400" cy="3179400"/>
          </a:xfrm>
          <a:prstGeom prst="rect">
            <a:avLst/>
          </a:prstGeom>
        </p:spPr>
        <p:txBody>
          <a:bodyPr anchorCtr="0" anchor="t" bIns="91425" lIns="91425" spcFirstLastPara="1" rIns="91425" wrap="square" tIns="91425">
            <a:normAutofit fontScale="85000" lnSpcReduction="10000"/>
          </a:bodyPr>
          <a:lstStyle/>
          <a:p>
            <a:pPr indent="-304165" lvl="0" marL="457200" rtl="0" algn="l">
              <a:spcBef>
                <a:spcPts val="0"/>
              </a:spcBef>
              <a:spcAft>
                <a:spcPts val="0"/>
              </a:spcAft>
              <a:buSzPct val="100000"/>
              <a:buChar char="●"/>
            </a:pPr>
            <a:r>
              <a:rPr lang="en" sz="1400"/>
              <a:t>We used four different data sets which we got from </a:t>
            </a:r>
            <a:r>
              <a:rPr lang="en" sz="1400" u="sng">
                <a:solidFill>
                  <a:schemeClr val="hlink"/>
                </a:solidFill>
                <a:hlinkClick r:id="rId3"/>
              </a:rPr>
              <a:t>https://www.kaggle.com/</a:t>
            </a:r>
            <a:endParaRPr sz="1400"/>
          </a:p>
          <a:p>
            <a:pPr indent="-304165" lvl="0" marL="457200" rtl="0" algn="l">
              <a:spcBef>
                <a:spcPts val="0"/>
              </a:spcBef>
              <a:spcAft>
                <a:spcPts val="0"/>
              </a:spcAft>
              <a:buSzPct val="100000"/>
              <a:buChar char="●"/>
            </a:pPr>
            <a:r>
              <a:rPr lang="en" sz="1400"/>
              <a:t>In total we had around 450k images </a:t>
            </a:r>
            <a:r>
              <a:rPr lang="en" sz="1400"/>
              <a:t>available</a:t>
            </a:r>
            <a:r>
              <a:rPr lang="en" sz="1400"/>
              <a:t> for us to use in our project. We used a relatively small subset of all this images in our project.</a:t>
            </a:r>
            <a:endParaRPr sz="1400"/>
          </a:p>
          <a:p>
            <a:pPr indent="-304165" lvl="0" marL="457200" rtl="0" algn="l">
              <a:spcBef>
                <a:spcPts val="0"/>
              </a:spcBef>
              <a:spcAft>
                <a:spcPts val="0"/>
              </a:spcAft>
              <a:buSzPct val="100000"/>
              <a:buChar char="●"/>
            </a:pPr>
            <a:r>
              <a:rPr lang="en" sz="1400"/>
              <a:t>Our training data set has around 52k images and our testing data set has around 14.5k  images.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rPr lang="en"/>
              <a:t> </a:t>
            </a:r>
            <a:endParaRPr/>
          </a:p>
        </p:txBody>
      </p:sp>
      <p:pic>
        <p:nvPicPr>
          <p:cNvPr id="76" name="Google Shape;76;p16"/>
          <p:cNvPicPr preferRelativeResize="0"/>
          <p:nvPr/>
        </p:nvPicPr>
        <p:blipFill>
          <a:blip r:embed="rId4">
            <a:alphaModFix/>
          </a:blip>
          <a:stretch>
            <a:fillRect/>
          </a:stretch>
        </p:blipFill>
        <p:spPr>
          <a:xfrm>
            <a:off x="3556750" y="266500"/>
            <a:ext cx="3327052" cy="1062100"/>
          </a:xfrm>
          <a:prstGeom prst="rect">
            <a:avLst/>
          </a:prstGeom>
          <a:noFill/>
          <a:ln>
            <a:noFill/>
          </a:ln>
        </p:spPr>
      </p:pic>
      <p:pic>
        <p:nvPicPr>
          <p:cNvPr id="77" name="Google Shape;77;p16"/>
          <p:cNvPicPr preferRelativeResize="0"/>
          <p:nvPr/>
        </p:nvPicPr>
        <p:blipFill>
          <a:blip r:embed="rId5">
            <a:alphaModFix/>
          </a:blip>
          <a:stretch>
            <a:fillRect/>
          </a:stretch>
        </p:blipFill>
        <p:spPr>
          <a:xfrm>
            <a:off x="5405724" y="1328600"/>
            <a:ext cx="3435750" cy="1176400"/>
          </a:xfrm>
          <a:prstGeom prst="rect">
            <a:avLst/>
          </a:prstGeom>
          <a:noFill/>
          <a:ln>
            <a:noFill/>
          </a:ln>
        </p:spPr>
      </p:pic>
      <p:pic>
        <p:nvPicPr>
          <p:cNvPr id="78" name="Google Shape;78;p16"/>
          <p:cNvPicPr preferRelativeResize="0"/>
          <p:nvPr/>
        </p:nvPicPr>
        <p:blipFill>
          <a:blip r:embed="rId6">
            <a:alphaModFix/>
          </a:blip>
          <a:stretch>
            <a:fillRect/>
          </a:stretch>
        </p:blipFill>
        <p:spPr>
          <a:xfrm>
            <a:off x="3556750" y="2505000"/>
            <a:ext cx="3435749" cy="1129075"/>
          </a:xfrm>
          <a:prstGeom prst="rect">
            <a:avLst/>
          </a:prstGeom>
          <a:noFill/>
          <a:ln>
            <a:noFill/>
          </a:ln>
        </p:spPr>
      </p:pic>
      <p:pic>
        <p:nvPicPr>
          <p:cNvPr id="79" name="Google Shape;79;p16"/>
          <p:cNvPicPr preferRelativeResize="0"/>
          <p:nvPr/>
        </p:nvPicPr>
        <p:blipFill>
          <a:blip r:embed="rId7">
            <a:alphaModFix/>
          </a:blip>
          <a:stretch>
            <a:fillRect/>
          </a:stretch>
        </p:blipFill>
        <p:spPr>
          <a:xfrm>
            <a:off x="5325044" y="3634075"/>
            <a:ext cx="3595700" cy="1363700"/>
          </a:xfrm>
          <a:prstGeom prst="rect">
            <a:avLst/>
          </a:prstGeom>
          <a:noFill/>
          <a:ln>
            <a:noFill/>
          </a:ln>
        </p:spPr>
      </p:pic>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6340475" y="3509675"/>
            <a:ext cx="1528500" cy="1528500"/>
          </a:xfrm>
          <a:prstGeom prst="rect">
            <a:avLst/>
          </a:prstGeom>
          <a:noFill/>
          <a:ln>
            <a:noFill/>
          </a:ln>
        </p:spPr>
      </p:pic>
      <p:pic>
        <p:nvPicPr>
          <p:cNvPr id="86" name="Google Shape;86;p17"/>
          <p:cNvPicPr preferRelativeResize="0"/>
          <p:nvPr/>
        </p:nvPicPr>
        <p:blipFill>
          <a:blip r:embed="rId4">
            <a:alphaModFix/>
          </a:blip>
          <a:stretch>
            <a:fillRect/>
          </a:stretch>
        </p:blipFill>
        <p:spPr>
          <a:xfrm>
            <a:off x="8135475" y="3783688"/>
            <a:ext cx="476250" cy="476250"/>
          </a:xfrm>
          <a:prstGeom prst="rect">
            <a:avLst/>
          </a:prstGeom>
          <a:noFill/>
          <a:ln>
            <a:noFill/>
          </a:ln>
        </p:spPr>
      </p:pic>
      <p:pic>
        <p:nvPicPr>
          <p:cNvPr id="87" name="Google Shape;87;p17"/>
          <p:cNvPicPr preferRelativeResize="0"/>
          <p:nvPr/>
        </p:nvPicPr>
        <p:blipFill>
          <a:blip r:embed="rId5">
            <a:alphaModFix/>
          </a:blip>
          <a:stretch>
            <a:fillRect/>
          </a:stretch>
        </p:blipFill>
        <p:spPr>
          <a:xfrm>
            <a:off x="2869824" y="1916200"/>
            <a:ext cx="3121973" cy="3121973"/>
          </a:xfrm>
          <a:prstGeom prst="rect">
            <a:avLst/>
          </a:prstGeom>
          <a:noFill/>
          <a:ln>
            <a:noFill/>
          </a:ln>
        </p:spPr>
      </p:pic>
      <p:pic>
        <p:nvPicPr>
          <p:cNvPr id="88" name="Google Shape;88;p17"/>
          <p:cNvPicPr preferRelativeResize="0"/>
          <p:nvPr/>
        </p:nvPicPr>
        <p:blipFill>
          <a:blip r:embed="rId6">
            <a:alphaModFix/>
          </a:blip>
          <a:stretch>
            <a:fillRect/>
          </a:stretch>
        </p:blipFill>
        <p:spPr>
          <a:xfrm>
            <a:off x="6535451" y="1464575"/>
            <a:ext cx="1905000" cy="1905000"/>
          </a:xfrm>
          <a:prstGeom prst="rect">
            <a:avLst/>
          </a:prstGeom>
          <a:noFill/>
          <a:ln>
            <a:noFill/>
          </a:ln>
        </p:spPr>
      </p:pic>
      <p:pic>
        <p:nvPicPr>
          <p:cNvPr id="89" name="Google Shape;89;p17"/>
          <p:cNvPicPr preferRelativeResize="0"/>
          <p:nvPr/>
        </p:nvPicPr>
        <p:blipFill>
          <a:blip r:embed="rId7">
            <a:alphaModFix/>
          </a:blip>
          <a:stretch>
            <a:fillRect/>
          </a:stretch>
        </p:blipFill>
        <p:spPr>
          <a:xfrm>
            <a:off x="212926" y="2454100"/>
            <a:ext cx="2308230" cy="2584076"/>
          </a:xfrm>
          <a:prstGeom prst="rect">
            <a:avLst/>
          </a:prstGeom>
          <a:noFill/>
          <a:ln>
            <a:noFill/>
          </a:ln>
        </p:spPr>
      </p:pic>
      <p:sp>
        <p:nvSpPr>
          <p:cNvPr id="90" name="Google Shape;90;p17"/>
          <p:cNvSpPr txBox="1"/>
          <p:nvPr>
            <p:ph type="title"/>
          </p:nvPr>
        </p:nvSpPr>
        <p:spPr>
          <a:xfrm>
            <a:off x="311700" y="161375"/>
            <a:ext cx="8520600" cy="116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The </a:t>
            </a:r>
            <a:r>
              <a:rPr lang="en" sz="2020"/>
              <a:t>data in our data sets are images of people performing the hand </a:t>
            </a:r>
            <a:r>
              <a:rPr lang="en" sz="2020"/>
              <a:t>gestures that correspond to a letter in the ASL alphabet. Therefore, we have 26 different classes in our dataset. </a:t>
            </a:r>
            <a:endParaRPr sz="2020"/>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52050" y="189525"/>
            <a:ext cx="8520600" cy="42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2672"/>
              <a:buNone/>
            </a:pPr>
            <a:r>
              <a:rPr lang="en" sz="2320"/>
              <a:t>Final Data sets used</a:t>
            </a:r>
            <a:endParaRPr sz="2320"/>
          </a:p>
        </p:txBody>
      </p:sp>
      <p:sp>
        <p:nvSpPr>
          <p:cNvPr id="97" name="Google Shape;97;p18"/>
          <p:cNvSpPr txBox="1"/>
          <p:nvPr>
            <p:ph idx="1" type="body"/>
          </p:nvPr>
        </p:nvSpPr>
        <p:spPr>
          <a:xfrm>
            <a:off x="311700" y="665625"/>
            <a:ext cx="8520600" cy="444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Training data set started with around 87k images but after removing any images that couldn’t make it pass our image pipeline we had around 52k images.</a:t>
            </a:r>
            <a:endParaRPr sz="17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700"/>
          </a:p>
          <a:p>
            <a:pPr indent="0" lvl="0" marL="0" rtl="0" algn="l">
              <a:spcBef>
                <a:spcPts val="1200"/>
              </a:spcBef>
              <a:spcAft>
                <a:spcPts val="1200"/>
              </a:spcAft>
              <a:buNone/>
            </a:pPr>
            <a:r>
              <a:rPr lang="en" sz="1700"/>
              <a:t>The t</a:t>
            </a:r>
            <a:r>
              <a:rPr lang="en" sz="1700"/>
              <a:t>esting data set was created from a </a:t>
            </a:r>
            <a:r>
              <a:rPr lang="en" sz="1700"/>
              <a:t>combination of 3 datasets. We gave each data set a weight related to how good we believed it was and then randomly pick 555 images for each of our 26 classes.  </a:t>
            </a:r>
            <a:endParaRPr sz="1700"/>
          </a:p>
        </p:txBody>
      </p:sp>
      <p:pic>
        <p:nvPicPr>
          <p:cNvPr id="98" name="Google Shape;98;p18"/>
          <p:cNvPicPr preferRelativeResize="0"/>
          <p:nvPr/>
        </p:nvPicPr>
        <p:blipFill rotWithShape="1">
          <a:blip r:embed="rId3">
            <a:alphaModFix/>
          </a:blip>
          <a:srcRect b="8483" l="0" r="0" t="26707"/>
          <a:stretch/>
        </p:blipFill>
        <p:spPr>
          <a:xfrm>
            <a:off x="674775" y="3802139"/>
            <a:ext cx="5752926" cy="1059011"/>
          </a:xfrm>
          <a:prstGeom prst="rect">
            <a:avLst/>
          </a:prstGeom>
          <a:noFill/>
          <a:ln>
            <a:noFill/>
          </a:ln>
        </p:spPr>
      </p:pic>
      <p:pic>
        <p:nvPicPr>
          <p:cNvPr id="99" name="Google Shape;99;p18"/>
          <p:cNvPicPr preferRelativeResize="0"/>
          <p:nvPr/>
        </p:nvPicPr>
        <p:blipFill>
          <a:blip r:embed="rId4">
            <a:alphaModFix/>
          </a:blip>
          <a:stretch>
            <a:fillRect/>
          </a:stretch>
        </p:blipFill>
        <p:spPr>
          <a:xfrm>
            <a:off x="604125" y="1404737"/>
            <a:ext cx="5823575" cy="1456913"/>
          </a:xfrm>
          <a:prstGeom prst="rect">
            <a:avLst/>
          </a:prstGeom>
          <a:noFill/>
          <a:ln>
            <a:noFill/>
          </a:ln>
        </p:spPr>
      </p:pic>
      <p:sp>
        <p:nvSpPr>
          <p:cNvPr id="100" name="Google Shape;10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
            </a:r>
            <a:r>
              <a:rPr lang="en"/>
              <a:t>repossessing Phase</a:t>
            </a:r>
            <a:endParaRPr/>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romanUcPeriod"/>
            </a:pPr>
            <a:r>
              <a:rPr lang="en"/>
              <a:t>General Pipeline</a:t>
            </a:r>
            <a:endParaRPr/>
          </a:p>
          <a:p>
            <a:pPr indent="-317500" lvl="1" marL="914400" rtl="0" algn="l">
              <a:spcBef>
                <a:spcPts val="0"/>
              </a:spcBef>
              <a:spcAft>
                <a:spcPts val="0"/>
              </a:spcAft>
              <a:buSzPts val="1400"/>
              <a:buAutoNum type="alphaUcPeriod"/>
            </a:pPr>
            <a:r>
              <a:rPr lang="en"/>
              <a:t>roi normalization (by mediapipe)</a:t>
            </a:r>
            <a:endParaRPr/>
          </a:p>
          <a:p>
            <a:pPr indent="-317500" lvl="1" marL="914400" rtl="0" algn="l">
              <a:spcBef>
                <a:spcPts val="0"/>
              </a:spcBef>
              <a:spcAft>
                <a:spcPts val="0"/>
              </a:spcAft>
              <a:buSzPts val="1400"/>
              <a:buAutoNum type="alphaUcPeriod"/>
            </a:pPr>
            <a:r>
              <a:rPr lang="en"/>
              <a:t>background normalization (by rembg)</a:t>
            </a:r>
            <a:endParaRPr/>
          </a:p>
          <a:p>
            <a:pPr indent="-317500" lvl="1" marL="914400" rtl="0" algn="l">
              <a:spcBef>
                <a:spcPts val="0"/>
              </a:spcBef>
              <a:spcAft>
                <a:spcPts val="0"/>
              </a:spcAft>
              <a:buSzPts val="1400"/>
              <a:buAutoNum type="alphaUcPeriod"/>
            </a:pPr>
            <a:r>
              <a:rPr lang="en"/>
              <a:t>skin normalization</a:t>
            </a:r>
            <a:endParaRPr/>
          </a:p>
          <a:p>
            <a:pPr indent="-317500" lvl="1" marL="914400" rtl="0" algn="l">
              <a:spcBef>
                <a:spcPts val="0"/>
              </a:spcBef>
              <a:spcAft>
                <a:spcPts val="0"/>
              </a:spcAft>
              <a:buSzPts val="1400"/>
              <a:buAutoNum type="alphaUcPeriod"/>
            </a:pPr>
            <a:r>
              <a:rPr lang="en"/>
              <a:t>channel normalization</a:t>
            </a:r>
            <a:endParaRPr/>
          </a:p>
          <a:p>
            <a:pPr indent="-317500" lvl="1" marL="914400" rtl="0" algn="l">
              <a:spcBef>
                <a:spcPts val="0"/>
              </a:spcBef>
              <a:spcAft>
                <a:spcPts val="0"/>
              </a:spcAft>
              <a:buSzPts val="1400"/>
              <a:buAutoNum type="alphaUcPeriod"/>
            </a:pPr>
            <a:r>
              <a:rPr lang="en"/>
              <a:t>resolution </a:t>
            </a:r>
            <a:r>
              <a:rPr lang="en"/>
              <a:t>normalization</a:t>
            </a:r>
            <a:endParaRPr/>
          </a:p>
          <a:p>
            <a:pPr indent="-342900" lvl="0" marL="457200" rtl="0" algn="l">
              <a:spcBef>
                <a:spcPts val="0"/>
              </a:spcBef>
              <a:spcAft>
                <a:spcPts val="0"/>
              </a:spcAft>
              <a:buSzPts val="1800"/>
              <a:buAutoNum type="romanUcPeriod"/>
            </a:pPr>
            <a:r>
              <a:rPr lang="en"/>
              <a:t>Data Augmentation (supplementing pipeline for training set)</a:t>
            </a:r>
            <a:endParaRPr/>
          </a:p>
          <a:p>
            <a:pPr indent="-342900" lvl="0" marL="457200" rtl="0" algn="l">
              <a:spcBef>
                <a:spcPts val="0"/>
              </a:spcBef>
              <a:spcAft>
                <a:spcPts val="0"/>
              </a:spcAft>
              <a:buSzPts val="1800"/>
              <a:buAutoNum type="romanUcPeriod"/>
            </a:pPr>
            <a:r>
              <a:rPr lang="en"/>
              <a:t>Overfitting Risks</a:t>
            </a:r>
            <a:endParaRPr/>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ASL Model - Is CNN strong enough?</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4" name="Google Shape;114;p20"/>
          <p:cNvSpPr txBox="1"/>
          <p:nvPr/>
        </p:nvSpPr>
        <p:spPr>
          <a:xfrm>
            <a:off x="407025" y="1582900"/>
            <a:ext cx="4699500" cy="140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3C484E"/>
                </a:solidFill>
                <a:highlight>
                  <a:srgbClr val="FFFFFF"/>
                </a:highlight>
              </a:rPr>
              <a:t>1. Under different angles</a:t>
            </a:r>
            <a:endParaRPr sz="1800">
              <a:solidFill>
                <a:srgbClr val="3C484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800">
                <a:solidFill>
                  <a:srgbClr val="3C484E"/>
                </a:solidFill>
                <a:highlight>
                  <a:srgbClr val="FFFFFF"/>
                </a:highlight>
              </a:rPr>
              <a:t>2. Under different backgrounds</a:t>
            </a:r>
            <a:endParaRPr sz="1800">
              <a:solidFill>
                <a:srgbClr val="3C484E"/>
              </a:solidFill>
              <a:highlight>
                <a:srgbClr val="FFFFFF"/>
              </a:highlight>
            </a:endParaRPr>
          </a:p>
          <a:p>
            <a:pPr indent="0" lvl="0" marL="0" rtl="0" algn="l">
              <a:lnSpc>
                <a:spcPct val="115000"/>
              </a:lnSpc>
              <a:spcBef>
                <a:spcPts val="1200"/>
              </a:spcBef>
              <a:spcAft>
                <a:spcPts val="1200"/>
              </a:spcAft>
              <a:buClr>
                <a:schemeClr val="dk1"/>
              </a:buClr>
              <a:buSzPts val="1100"/>
              <a:buFont typeface="Arial"/>
              <a:buNone/>
            </a:pPr>
            <a:r>
              <a:rPr lang="en" sz="1800">
                <a:solidFill>
                  <a:srgbClr val="3C484E"/>
                </a:solidFill>
                <a:highlight>
                  <a:srgbClr val="FFFFFF"/>
                </a:highlight>
              </a:rPr>
              <a:t>3. Under several different lighting conditions.</a:t>
            </a:r>
            <a:endParaRPr b="1" sz="1800"/>
          </a:p>
        </p:txBody>
      </p:sp>
      <p:sp>
        <p:nvSpPr>
          <p:cNvPr id="115" name="Google Shape;115;p20"/>
          <p:cNvSpPr txBox="1"/>
          <p:nvPr/>
        </p:nvSpPr>
        <p:spPr>
          <a:xfrm>
            <a:off x="5732550" y="1221275"/>
            <a:ext cx="14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Human	CNN</a:t>
            </a:r>
            <a:endParaRPr/>
          </a:p>
        </p:txBody>
      </p:sp>
      <p:pic>
        <p:nvPicPr>
          <p:cNvPr id="116" name="Google Shape;116;p20"/>
          <p:cNvPicPr preferRelativeResize="0"/>
          <p:nvPr/>
        </p:nvPicPr>
        <p:blipFill>
          <a:blip r:embed="rId3">
            <a:alphaModFix/>
          </a:blip>
          <a:stretch>
            <a:fillRect/>
          </a:stretch>
        </p:blipFill>
        <p:spPr>
          <a:xfrm>
            <a:off x="5961150" y="1621475"/>
            <a:ext cx="243840" cy="243840"/>
          </a:xfrm>
          <a:prstGeom prst="rect">
            <a:avLst/>
          </a:prstGeom>
          <a:noFill/>
          <a:ln>
            <a:noFill/>
          </a:ln>
        </p:spPr>
      </p:pic>
      <p:pic>
        <p:nvPicPr>
          <p:cNvPr id="117" name="Google Shape;117;p20"/>
          <p:cNvPicPr preferRelativeResize="0"/>
          <p:nvPr/>
        </p:nvPicPr>
        <p:blipFill>
          <a:blip r:embed="rId3">
            <a:alphaModFix/>
          </a:blip>
          <a:stretch>
            <a:fillRect/>
          </a:stretch>
        </p:blipFill>
        <p:spPr>
          <a:xfrm>
            <a:off x="5961150" y="2077325"/>
            <a:ext cx="243840" cy="243840"/>
          </a:xfrm>
          <a:prstGeom prst="rect">
            <a:avLst/>
          </a:prstGeom>
          <a:noFill/>
          <a:ln>
            <a:noFill/>
          </a:ln>
        </p:spPr>
      </p:pic>
      <p:pic>
        <p:nvPicPr>
          <p:cNvPr id="118" name="Google Shape;118;p20"/>
          <p:cNvPicPr preferRelativeResize="0"/>
          <p:nvPr/>
        </p:nvPicPr>
        <p:blipFill>
          <a:blip r:embed="rId3">
            <a:alphaModFix/>
          </a:blip>
          <a:stretch>
            <a:fillRect/>
          </a:stretch>
        </p:blipFill>
        <p:spPr>
          <a:xfrm>
            <a:off x="5961150" y="2571750"/>
            <a:ext cx="243840" cy="243840"/>
          </a:xfrm>
          <a:prstGeom prst="rect">
            <a:avLst/>
          </a:prstGeom>
          <a:noFill/>
          <a:ln>
            <a:noFill/>
          </a:ln>
        </p:spPr>
      </p:pic>
      <p:pic>
        <p:nvPicPr>
          <p:cNvPr id="119" name="Google Shape;119;p20"/>
          <p:cNvPicPr preferRelativeResize="0"/>
          <p:nvPr/>
        </p:nvPicPr>
        <p:blipFill>
          <a:blip r:embed="rId4">
            <a:alphaModFix/>
          </a:blip>
          <a:stretch>
            <a:fillRect/>
          </a:stretch>
        </p:blipFill>
        <p:spPr>
          <a:xfrm>
            <a:off x="6827275" y="1621475"/>
            <a:ext cx="243840" cy="243840"/>
          </a:xfrm>
          <a:prstGeom prst="rect">
            <a:avLst/>
          </a:prstGeom>
          <a:noFill/>
          <a:ln>
            <a:noFill/>
          </a:ln>
        </p:spPr>
      </p:pic>
      <p:pic>
        <p:nvPicPr>
          <p:cNvPr id="120" name="Google Shape;120;p20"/>
          <p:cNvPicPr preferRelativeResize="0"/>
          <p:nvPr/>
        </p:nvPicPr>
        <p:blipFill>
          <a:blip r:embed="rId4">
            <a:alphaModFix/>
          </a:blip>
          <a:stretch>
            <a:fillRect/>
          </a:stretch>
        </p:blipFill>
        <p:spPr>
          <a:xfrm>
            <a:off x="6827275" y="2077325"/>
            <a:ext cx="243840" cy="243840"/>
          </a:xfrm>
          <a:prstGeom prst="rect">
            <a:avLst/>
          </a:prstGeom>
          <a:noFill/>
          <a:ln>
            <a:noFill/>
          </a:ln>
        </p:spPr>
      </p:pic>
      <p:pic>
        <p:nvPicPr>
          <p:cNvPr id="121" name="Google Shape;121;p20"/>
          <p:cNvPicPr preferRelativeResize="0"/>
          <p:nvPr/>
        </p:nvPicPr>
        <p:blipFill>
          <a:blip r:embed="rId4">
            <a:alphaModFix/>
          </a:blip>
          <a:stretch>
            <a:fillRect/>
          </a:stretch>
        </p:blipFill>
        <p:spPr>
          <a:xfrm>
            <a:off x="6827275" y="2571750"/>
            <a:ext cx="243840" cy="243840"/>
          </a:xfrm>
          <a:prstGeom prst="rect">
            <a:avLst/>
          </a:prstGeom>
          <a:noFill/>
          <a:ln>
            <a:noFill/>
          </a:ln>
        </p:spPr>
      </p:pic>
      <p:pic>
        <p:nvPicPr>
          <p:cNvPr id="122" name="Google Shape;122;p20"/>
          <p:cNvPicPr preferRelativeResize="0"/>
          <p:nvPr/>
        </p:nvPicPr>
        <p:blipFill>
          <a:blip r:embed="rId5">
            <a:alphaModFix/>
          </a:blip>
          <a:stretch>
            <a:fillRect/>
          </a:stretch>
        </p:blipFill>
        <p:spPr>
          <a:xfrm>
            <a:off x="783400" y="3452950"/>
            <a:ext cx="952500" cy="952500"/>
          </a:xfrm>
          <a:prstGeom prst="rect">
            <a:avLst/>
          </a:prstGeom>
          <a:noFill/>
          <a:ln>
            <a:noFill/>
          </a:ln>
        </p:spPr>
      </p:pic>
      <p:pic>
        <p:nvPicPr>
          <p:cNvPr id="123" name="Google Shape;123;p20"/>
          <p:cNvPicPr preferRelativeResize="0"/>
          <p:nvPr/>
        </p:nvPicPr>
        <p:blipFill>
          <a:blip r:embed="rId6">
            <a:alphaModFix/>
          </a:blip>
          <a:stretch>
            <a:fillRect/>
          </a:stretch>
        </p:blipFill>
        <p:spPr>
          <a:xfrm>
            <a:off x="2244600" y="3452950"/>
            <a:ext cx="952500" cy="952500"/>
          </a:xfrm>
          <a:prstGeom prst="rect">
            <a:avLst/>
          </a:prstGeom>
          <a:noFill/>
          <a:ln>
            <a:noFill/>
          </a:ln>
        </p:spPr>
      </p:pic>
      <p:pic>
        <p:nvPicPr>
          <p:cNvPr id="124" name="Google Shape;124;p20"/>
          <p:cNvPicPr preferRelativeResize="0"/>
          <p:nvPr/>
        </p:nvPicPr>
        <p:blipFill>
          <a:blip r:embed="rId7">
            <a:alphaModFix/>
          </a:blip>
          <a:stretch>
            <a:fillRect/>
          </a:stretch>
        </p:blipFill>
        <p:spPr>
          <a:xfrm>
            <a:off x="3674050" y="3452950"/>
            <a:ext cx="952500" cy="952500"/>
          </a:xfrm>
          <a:prstGeom prst="rect">
            <a:avLst/>
          </a:prstGeom>
          <a:noFill/>
          <a:ln>
            <a:noFill/>
          </a:ln>
        </p:spPr>
      </p:pic>
      <p:pic>
        <p:nvPicPr>
          <p:cNvPr id="125" name="Google Shape;125;p20"/>
          <p:cNvPicPr preferRelativeResize="0"/>
          <p:nvPr/>
        </p:nvPicPr>
        <p:blipFill>
          <a:blip r:embed="rId8">
            <a:alphaModFix/>
          </a:blip>
          <a:stretch>
            <a:fillRect/>
          </a:stretch>
        </p:blipFill>
        <p:spPr>
          <a:xfrm>
            <a:off x="5252500" y="3452950"/>
            <a:ext cx="952500" cy="952500"/>
          </a:xfrm>
          <a:prstGeom prst="rect">
            <a:avLst/>
          </a:prstGeom>
          <a:noFill/>
          <a:ln>
            <a:noFill/>
          </a:ln>
        </p:spPr>
      </p:pic>
      <p:sp>
        <p:nvSpPr>
          <p:cNvPr id="126" name="Google Shape;12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ASL </a:t>
            </a:r>
            <a:r>
              <a:rPr lang="en"/>
              <a:t>Model - How we help CNN</a:t>
            </a:r>
            <a:endParaRPr/>
          </a:p>
        </p:txBody>
      </p:sp>
      <p:sp>
        <p:nvSpPr>
          <p:cNvPr id="132" name="Google Shape;13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Skin Color &amp; Illumination, Background </a:t>
            </a:r>
            <a:r>
              <a:rPr lang="en">
                <a:solidFill>
                  <a:schemeClr val="dk1"/>
                </a:solidFill>
                <a:highlight>
                  <a:srgbClr val="FFFFFF"/>
                </a:highlight>
              </a:rPr>
              <a:t>➡ Image-Pipeline</a:t>
            </a:r>
            <a:endParaRPr>
              <a:solidFill>
                <a:schemeClr val="dk1"/>
              </a:solidFill>
              <a:highlight>
                <a:srgbClr val="FFFFFF"/>
              </a:highlight>
            </a:endParaRPr>
          </a:p>
          <a:p>
            <a:pPr indent="0" lvl="0" marL="457200" rtl="0" algn="l">
              <a:spcBef>
                <a:spcPts val="1200"/>
              </a:spcBef>
              <a:spcAft>
                <a:spcPts val="1200"/>
              </a:spcAft>
              <a:buNone/>
            </a:pPr>
            <a:r>
              <a:t/>
            </a:r>
            <a:endParaRPr>
              <a:solidFill>
                <a:schemeClr val="dk1"/>
              </a:solidFill>
              <a:highlight>
                <a:srgbClr val="FFFFFF"/>
              </a:highlight>
            </a:endParaRPr>
          </a:p>
        </p:txBody>
      </p:sp>
      <p:sp>
        <p:nvSpPr>
          <p:cNvPr id="133" name="Google Shape;13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4" name="Google Shape;134;p21"/>
          <p:cNvGrpSpPr/>
          <p:nvPr/>
        </p:nvGrpSpPr>
        <p:grpSpPr>
          <a:xfrm>
            <a:off x="789888" y="2219113"/>
            <a:ext cx="7360363" cy="1490663"/>
            <a:chOff x="713688" y="1761913"/>
            <a:chExt cx="7360363" cy="1490663"/>
          </a:xfrm>
        </p:grpSpPr>
        <p:pic>
          <p:nvPicPr>
            <p:cNvPr id="135" name="Google Shape;135;p21"/>
            <p:cNvPicPr preferRelativeResize="0"/>
            <p:nvPr/>
          </p:nvPicPr>
          <p:blipFill>
            <a:blip r:embed="rId3">
              <a:alphaModFix/>
            </a:blip>
            <a:stretch>
              <a:fillRect/>
            </a:stretch>
          </p:blipFill>
          <p:spPr>
            <a:xfrm>
              <a:off x="713688" y="1761913"/>
              <a:ext cx="1490663" cy="1490663"/>
            </a:xfrm>
            <a:prstGeom prst="rect">
              <a:avLst/>
            </a:prstGeom>
            <a:noFill/>
            <a:ln>
              <a:noFill/>
            </a:ln>
          </p:spPr>
        </p:pic>
        <p:pic>
          <p:nvPicPr>
            <p:cNvPr id="136" name="Google Shape;136;p21"/>
            <p:cNvPicPr preferRelativeResize="0"/>
            <p:nvPr/>
          </p:nvPicPr>
          <p:blipFill>
            <a:blip r:embed="rId4">
              <a:alphaModFix/>
            </a:blip>
            <a:stretch>
              <a:fillRect/>
            </a:stretch>
          </p:blipFill>
          <p:spPr>
            <a:xfrm>
              <a:off x="2780213" y="2227513"/>
              <a:ext cx="766763" cy="575072"/>
            </a:xfrm>
            <a:prstGeom prst="rect">
              <a:avLst/>
            </a:prstGeom>
            <a:noFill/>
            <a:ln>
              <a:noFill/>
            </a:ln>
          </p:spPr>
        </p:pic>
        <p:pic>
          <p:nvPicPr>
            <p:cNvPr id="137" name="Google Shape;137;p21"/>
            <p:cNvPicPr preferRelativeResize="0"/>
            <p:nvPr/>
          </p:nvPicPr>
          <p:blipFill>
            <a:blip r:embed="rId5">
              <a:alphaModFix/>
            </a:blip>
            <a:stretch>
              <a:fillRect/>
            </a:stretch>
          </p:blipFill>
          <p:spPr>
            <a:xfrm>
              <a:off x="4038600" y="2205038"/>
              <a:ext cx="762000" cy="593174"/>
            </a:xfrm>
            <a:prstGeom prst="rect">
              <a:avLst/>
            </a:prstGeom>
            <a:noFill/>
            <a:ln>
              <a:noFill/>
            </a:ln>
          </p:spPr>
        </p:pic>
        <p:pic>
          <p:nvPicPr>
            <p:cNvPr id="138" name="Google Shape;138;p21"/>
            <p:cNvPicPr preferRelativeResize="0"/>
            <p:nvPr/>
          </p:nvPicPr>
          <p:blipFill>
            <a:blip r:embed="rId6">
              <a:alphaModFix/>
            </a:blip>
            <a:stretch>
              <a:fillRect/>
            </a:stretch>
          </p:blipFill>
          <p:spPr>
            <a:xfrm>
              <a:off x="5292213" y="2229738"/>
              <a:ext cx="766763" cy="570614"/>
            </a:xfrm>
            <a:prstGeom prst="rect">
              <a:avLst/>
            </a:prstGeom>
            <a:noFill/>
            <a:ln>
              <a:noFill/>
            </a:ln>
          </p:spPr>
        </p:pic>
        <p:pic>
          <p:nvPicPr>
            <p:cNvPr id="139" name="Google Shape;139;p21"/>
            <p:cNvPicPr preferRelativeResize="0"/>
            <p:nvPr/>
          </p:nvPicPr>
          <p:blipFill>
            <a:blip r:embed="rId7">
              <a:alphaModFix/>
            </a:blip>
            <a:stretch>
              <a:fillRect/>
            </a:stretch>
          </p:blipFill>
          <p:spPr>
            <a:xfrm>
              <a:off x="6550588" y="2204950"/>
              <a:ext cx="766763" cy="593328"/>
            </a:xfrm>
            <a:prstGeom prst="rect">
              <a:avLst/>
            </a:prstGeom>
            <a:noFill/>
            <a:ln>
              <a:noFill/>
            </a:ln>
          </p:spPr>
        </p:pic>
        <p:pic>
          <p:nvPicPr>
            <p:cNvPr id="140" name="Google Shape;140;p21"/>
            <p:cNvPicPr preferRelativeResize="0"/>
            <p:nvPr/>
          </p:nvPicPr>
          <p:blipFill>
            <a:blip r:embed="rId8">
              <a:alphaModFix/>
            </a:blip>
            <a:stretch>
              <a:fillRect/>
            </a:stretch>
          </p:blipFill>
          <p:spPr>
            <a:xfrm>
              <a:off x="7804225" y="2372338"/>
              <a:ext cx="269825" cy="2698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